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26" r:id="rId6"/>
    <p:sldId id="330" r:id="rId7"/>
    <p:sldId id="345" r:id="rId8"/>
    <p:sldId id="360" r:id="rId9"/>
    <p:sldId id="331" r:id="rId10"/>
    <p:sldId id="350" r:id="rId11"/>
    <p:sldId id="362" r:id="rId12"/>
    <p:sldId id="361" r:id="rId13"/>
    <p:sldId id="363" r:id="rId14"/>
    <p:sldId id="364" r:id="rId15"/>
    <p:sldId id="354" r:id="rId16"/>
    <p:sldId id="351" r:id="rId17"/>
    <p:sldId id="347" r:id="rId18"/>
    <p:sldId id="365" r:id="rId19"/>
    <p:sldId id="366" r:id="rId20"/>
    <p:sldId id="367" r:id="rId21"/>
    <p:sldId id="370" r:id="rId22"/>
    <p:sldId id="371" r:id="rId23"/>
    <p:sldId id="368" r:id="rId24"/>
    <p:sldId id="369" r:id="rId25"/>
    <p:sldId id="380" r:id="rId26"/>
    <p:sldId id="381" r:id="rId27"/>
    <p:sldId id="382" r:id="rId28"/>
    <p:sldId id="372" r:id="rId29"/>
    <p:sldId id="373" r:id="rId30"/>
    <p:sldId id="374" r:id="rId31"/>
    <p:sldId id="377" r:id="rId32"/>
    <p:sldId id="376" r:id="rId33"/>
    <p:sldId id="378" r:id="rId34"/>
    <p:sldId id="311" r:id="rId35"/>
    <p:sldId id="313" r:id="rId36"/>
    <p:sldId id="349" r:id="rId37"/>
    <p:sldId id="35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77C97F-AD16-7306-61E3-58C22FBF3ADE}" name="Tran Van Toan 20214932" initials="TVT2" userId="S::Toan.TV214932@sis.hust.edu.vn::cab34314-403c-46c4-baac-963e1336331f" providerId="AD"/>
  <p188:author id="{4DE688C1-7E9F-9FDC-F2A2-CB786ED72896}" name="Truong Gia Bach 20210087" initials="" userId="S::Bach.TG210087@sis.hust.edu.vn::03395925-491c-4cec-8e54-6eb19e6ddd7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A81B0-7FFF-846B-2176-711D99927732}" v="184" dt="2024-06-18T03:32:48.137"/>
    <p1510:client id="{192D0D01-FE86-9854-168C-4B836293E4D8}" v="473" dt="2024-06-18T03:55:39.211"/>
    <p1510:client id="{2CFC8AF0-905F-EBB0-5625-D0088A51C780}" v="107" dt="2024-06-18T22:12:51.408"/>
    <p1510:client id="{7450791A-F722-BFCF-2073-3F1567463AF0}" v="568" dt="2024-06-18T00:34:37.115"/>
    <p1510:client id="{A0BBB009-63C7-D9D7-CC02-B5EAEC23841E}" v="11" dt="2024-06-18T08:19:44.191"/>
    <p1510:client id="{AE7FB413-D93B-0922-47A3-FAE540D5E01C}" v="108" dt="2024-06-19T22:28:19.573"/>
    <p1510:client id="{DB6DB3FC-E14F-BEDF-9D74-0DEB40CF36AD}" v="3834" dt="2024-06-19T07:55:55.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51E2-C16D-6EB3-A8B3-F3E2DD5A15D2}"/>
              </a:ext>
            </a:extLst>
          </p:cNvPr>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AA02AEF1-68AC-2F3E-A0CD-4E5455F31F25}"/>
              </a:ext>
            </a:extLst>
          </p:cNvPr>
          <p:cNvSpPr>
            <a:spLocks noGrp="1"/>
          </p:cNvSpPr>
          <p:nvPr>
            <p:ph type="subTitle" idx="1"/>
          </p:nvPr>
        </p:nvSpPr>
        <p:spPr>
          <a:xfrm>
            <a:off x="1524000" y="3602038"/>
            <a:ext cx="9144000" cy="1655762"/>
          </a:xfrm>
        </p:spPr>
        <p:txBody>
          <a:bodyPr anchor="t"/>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CD6AA9-B494-38F8-6874-CAAEE2587D97}"/>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5" name="Footer Placeholder 4">
            <a:extLst>
              <a:ext uri="{FF2B5EF4-FFF2-40B4-BE49-F238E27FC236}">
                <a16:creationId xmlns:a16="http://schemas.microsoft.com/office/drawing/2014/main" id="{FD7F9594-9A91-FE55-C6A3-EA81D7F28B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84BA1-1F9E-5119-BB1B-67FEAA387171}"/>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1279453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65312-B3E3-DBC4-815B-1F46725975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B27B54-94FA-4DEF-7DAA-62DC90E8D7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CBCAE-6D62-4B4D-F930-3C6EEA544A4E}"/>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5" name="Footer Placeholder 4">
            <a:extLst>
              <a:ext uri="{FF2B5EF4-FFF2-40B4-BE49-F238E27FC236}">
                <a16:creationId xmlns:a16="http://schemas.microsoft.com/office/drawing/2014/main" id="{C8077F6D-CF37-644F-7A58-7733D61A0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0175A-173A-C34B-1597-0562CC185BF0}"/>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452535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9E35D-DFD8-D4AD-44C4-3C130CA806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B11953-111F-0A1A-CD4F-67E000FF10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B9D4C-5C52-59B3-B7F7-120C314813E7}"/>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5" name="Footer Placeholder 4">
            <a:extLst>
              <a:ext uri="{FF2B5EF4-FFF2-40B4-BE49-F238E27FC236}">
                <a16:creationId xmlns:a16="http://schemas.microsoft.com/office/drawing/2014/main" id="{8F11B18A-F54F-ACFB-801F-E3DE52503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2C160-1F28-5B7B-6544-1140D55426CF}"/>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2279893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AB250-4B8E-8134-0E28-D38AA45BC5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26EBE2-54D8-F6FE-0A51-DE56F75822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D58F5-FCAB-9E23-DE92-233112D0FD95}"/>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5" name="Footer Placeholder 4">
            <a:extLst>
              <a:ext uri="{FF2B5EF4-FFF2-40B4-BE49-F238E27FC236}">
                <a16:creationId xmlns:a16="http://schemas.microsoft.com/office/drawing/2014/main" id="{32188CA6-2957-F5EB-AF53-CAB5A7643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85E5A-752E-8C49-3A47-B9E3EFB0B84B}"/>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2503611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1C64-ACA0-8A8E-C7A1-E46ABC7B9C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B3BAE6-AEBA-EE6D-CFD3-4F903DE51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140A09-C0B0-74CE-2C45-D572C4908E6A}"/>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5" name="Footer Placeholder 4">
            <a:extLst>
              <a:ext uri="{FF2B5EF4-FFF2-40B4-BE49-F238E27FC236}">
                <a16:creationId xmlns:a16="http://schemas.microsoft.com/office/drawing/2014/main" id="{4801F1A1-0F7B-6D25-E1BC-2D6F6C5CB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E98BE-A0C5-3826-31D1-33EA7C347AC7}"/>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213694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3C41-6380-86D7-6E1F-C04BDD431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7EDFDB-18C6-A93D-C05A-935B5007D8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D779F2-F0F7-291A-A02D-98B6719134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44D345-E714-69BA-FEE6-1B6E535624F8}"/>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6" name="Footer Placeholder 5">
            <a:extLst>
              <a:ext uri="{FF2B5EF4-FFF2-40B4-BE49-F238E27FC236}">
                <a16:creationId xmlns:a16="http://schemas.microsoft.com/office/drawing/2014/main" id="{382D33F7-83AE-6848-7975-B76523B742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E5565-FCDE-8FEF-1943-6349E349D6EC}"/>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472647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9BD11-48BC-BB49-B5BC-EC3738ED28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319C4D-ECA5-A06B-52FC-08A4CB53AD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D77438-CF7D-F266-655E-70E6B7C9A2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80EE18-0BE4-E122-4BE6-93830C9B58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4DBB70-0029-2D11-04ED-F1B8DA3967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5FC963-F9B6-BFFD-0FAF-60222DF245F1}"/>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8" name="Footer Placeholder 7">
            <a:extLst>
              <a:ext uri="{FF2B5EF4-FFF2-40B4-BE49-F238E27FC236}">
                <a16:creationId xmlns:a16="http://schemas.microsoft.com/office/drawing/2014/main" id="{BDF3FE2C-4D09-21F4-DF88-085BCD482D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D17851-600D-5AE6-5BE3-E99648F496D9}"/>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091474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0699-52CF-146D-97CF-6CD7C0DFAC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3D23D-32E5-C76E-CF90-1B57CB7BA263}"/>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4" name="Footer Placeholder 3">
            <a:extLst>
              <a:ext uri="{FF2B5EF4-FFF2-40B4-BE49-F238E27FC236}">
                <a16:creationId xmlns:a16="http://schemas.microsoft.com/office/drawing/2014/main" id="{CECC028B-101F-9888-34F9-B4345CA46E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35239-F8C4-8301-7ECC-6D6E0BE22047}"/>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37897462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CC8856-469B-FFF7-77F9-9B63CDFA0104}"/>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3" name="Footer Placeholder 2">
            <a:extLst>
              <a:ext uri="{FF2B5EF4-FFF2-40B4-BE49-F238E27FC236}">
                <a16:creationId xmlns:a16="http://schemas.microsoft.com/office/drawing/2014/main" id="{A93F4016-0490-AC5C-7534-61CAE02D9A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2F94D-66E1-7ACE-9CDF-A2D1AFFF83E2}"/>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28116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0FFE-CD6A-B1C7-137E-276441D2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4D451E-9B2C-6C81-FE07-19F5A281ED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9BA80E-F2EB-4F8B-527C-23376F5A7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DD3286-FC3E-59B8-7699-73BCA73C76F1}"/>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6" name="Footer Placeholder 5">
            <a:extLst>
              <a:ext uri="{FF2B5EF4-FFF2-40B4-BE49-F238E27FC236}">
                <a16:creationId xmlns:a16="http://schemas.microsoft.com/office/drawing/2014/main" id="{02C51989-64C4-50D8-142E-2DB38476E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BF58F-7D7A-0DBA-0B58-3AD4592830B7}"/>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1631620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B275-63D9-D27C-1166-243585B5D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921A9D-B1C7-67CA-4FA1-A89B821FA5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AC33C3-C422-21B4-4C51-F68102260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6165DB-6E84-FB6B-D591-BE2508D082B0}"/>
              </a:ext>
            </a:extLst>
          </p:cNvPr>
          <p:cNvSpPr>
            <a:spLocks noGrp="1"/>
          </p:cNvSpPr>
          <p:nvPr>
            <p:ph type="dt" sz="half" idx="10"/>
          </p:nvPr>
        </p:nvSpPr>
        <p:spPr>
          <a:xfrm>
            <a:off x="838200" y="6356350"/>
            <a:ext cx="2743200" cy="365125"/>
          </a:xfrm>
          <a:prstGeom prst="rect">
            <a:avLst/>
          </a:prstGeom>
        </p:spPr>
        <p:txBody>
          <a:bodyPr/>
          <a:lstStyle/>
          <a:p>
            <a:fld id="{1AE69FA9-D36C-4A97-9468-96BCF2EACC0E}" type="datetimeFigureOut">
              <a:rPr lang="en-US" smtClean="0"/>
              <a:t>6/19/2024</a:t>
            </a:fld>
            <a:endParaRPr lang="en-US"/>
          </a:p>
        </p:txBody>
      </p:sp>
      <p:sp>
        <p:nvSpPr>
          <p:cNvPr id="6" name="Footer Placeholder 5">
            <a:extLst>
              <a:ext uri="{FF2B5EF4-FFF2-40B4-BE49-F238E27FC236}">
                <a16:creationId xmlns:a16="http://schemas.microsoft.com/office/drawing/2014/main" id="{5FBCEA2D-8406-B274-B577-A9100824A4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8287B-FA3B-C3D8-AF87-1450C4D7BE66}"/>
              </a:ext>
            </a:extLst>
          </p:cNvPr>
          <p:cNvSpPr>
            <a:spLocks noGrp="1"/>
          </p:cNvSpPr>
          <p:nvPr>
            <p:ph type="sldNum" sz="quarter" idx="12"/>
          </p:nvPr>
        </p:nvSpPr>
        <p:spPr>
          <a:xfrm>
            <a:off x="8610600" y="6356350"/>
            <a:ext cx="2743200" cy="365125"/>
          </a:xfrm>
          <a:prstGeom prst="rect">
            <a:avLst/>
          </a:prstGeom>
        </p:spPr>
        <p:txBody>
          <a:bodyPr/>
          <a:lstStyle/>
          <a:p>
            <a:fld id="{0AC5F7AD-49E5-4CD1-A1CD-29877F67F6D4}" type="slidenum">
              <a:rPr lang="en-US" smtClean="0"/>
              <a:t>‹#›</a:t>
            </a:fld>
            <a:endParaRPr lang="en-US"/>
          </a:p>
        </p:txBody>
      </p:sp>
    </p:spTree>
    <p:extLst>
      <p:ext uri="{BB962C8B-B14F-4D97-AF65-F5344CB8AC3E}">
        <p14:creationId xmlns:p14="http://schemas.microsoft.com/office/powerpoint/2010/main" val="1560849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ED1D4A-8E03-FC03-6AD4-AB6718815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C52B6D-BD4D-944D-A4F5-736679F53B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3CA240-4D9D-92A3-4C82-46D5FAF4A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82FB5E-119A-4D83-B6F5-6AE3347CDCB7}" type="datetime1">
              <a:rPr lang="vi-VN" smtClean="0"/>
              <a:pPr/>
              <a:t>19/06/2024</a:t>
            </a:fld>
            <a:endParaRPr lang="en-US"/>
          </a:p>
        </p:txBody>
      </p:sp>
      <p:sp>
        <p:nvSpPr>
          <p:cNvPr id="5" name="Footer Placeholder 4">
            <a:extLst>
              <a:ext uri="{FF2B5EF4-FFF2-40B4-BE49-F238E27FC236}">
                <a16:creationId xmlns:a16="http://schemas.microsoft.com/office/drawing/2014/main" id="{8AA5672E-84C9-3CA0-81FB-2703B7D60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67308A-97EE-92F5-D207-8056264176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C5F7AD-49E5-4CD1-A1CD-29877F67F6D4}" type="slidenum">
              <a:rPr lang="en-US" smtClean="0"/>
              <a:t>‹#›</a:t>
            </a:fld>
            <a:endParaRPr lang="en-US"/>
          </a:p>
        </p:txBody>
      </p:sp>
      <p:sp>
        <p:nvSpPr>
          <p:cNvPr id="7" name="Rectangle 6">
            <a:extLst>
              <a:ext uri="{FF2B5EF4-FFF2-40B4-BE49-F238E27FC236}">
                <a16:creationId xmlns:a16="http://schemas.microsoft.com/office/drawing/2014/main" id="{F3257D14-7726-4514-5EEF-519FB8068B80}"/>
              </a:ext>
            </a:extLst>
          </p:cNvPr>
          <p:cNvSpPr/>
          <p:nvPr userDrawn="1"/>
        </p:nvSpPr>
        <p:spPr>
          <a:xfrm>
            <a:off x="0" y="0"/>
            <a:ext cx="277368" cy="6858000"/>
          </a:xfrm>
          <a:prstGeom prst="rect">
            <a:avLst/>
          </a:prstGeom>
          <a:ln w="285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5C76CC7E-A64C-53C1-C7A1-FEA77B1C5A48}"/>
              </a:ext>
            </a:extLst>
          </p:cNvPr>
          <p:cNvPicPr>
            <a:picLocks noChangeAspect="1"/>
          </p:cNvPicPr>
          <p:nvPr userDrawn="1"/>
        </p:nvPicPr>
        <p:blipFill>
          <a:blip r:embed="rId13">
            <a:alphaModFix amt="35000"/>
            <a:extLst>
              <a:ext uri="{28A0092B-C50C-407E-A947-70E740481C1C}">
                <a14:useLocalDpi xmlns:a14="http://schemas.microsoft.com/office/drawing/2010/main" val="0"/>
              </a:ext>
            </a:extLst>
          </a:blip>
          <a:stretch>
            <a:fillRect/>
          </a:stretch>
        </p:blipFill>
        <p:spPr>
          <a:xfrm>
            <a:off x="10528110" y="6412476"/>
            <a:ext cx="1386522" cy="273693"/>
          </a:xfrm>
          <a:prstGeom prst="rect">
            <a:avLst/>
          </a:prstGeom>
        </p:spPr>
      </p:pic>
    </p:spTree>
    <p:extLst>
      <p:ext uri="{BB962C8B-B14F-4D97-AF65-F5344CB8AC3E}">
        <p14:creationId xmlns:p14="http://schemas.microsoft.com/office/powerpoint/2010/main" val="1470350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Min-KiD/Semi-SupervisedOD"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2215-93AB-4FE6-1492-F28294BBAFC3}"/>
              </a:ext>
            </a:extLst>
          </p:cNvPr>
          <p:cNvSpPr>
            <a:spLocks noGrp="1"/>
          </p:cNvSpPr>
          <p:nvPr>
            <p:ph type="ctrTitle"/>
          </p:nvPr>
        </p:nvSpPr>
        <p:spPr>
          <a:xfrm>
            <a:off x="1524000" y="911905"/>
            <a:ext cx="9144000" cy="2387600"/>
          </a:xfrm>
        </p:spPr>
        <p:txBody>
          <a:bodyPr>
            <a:normAutofit/>
          </a:bodyPr>
          <a:lstStyle/>
          <a:p>
            <a:r>
              <a:rPr lang="en-US" b="1"/>
              <a:t>Semi-Supervised Object Detection</a:t>
            </a:r>
          </a:p>
        </p:txBody>
      </p:sp>
      <p:graphicFrame>
        <p:nvGraphicFramePr>
          <p:cNvPr id="6" name="Table 6">
            <a:extLst>
              <a:ext uri="{FF2B5EF4-FFF2-40B4-BE49-F238E27FC236}">
                <a16:creationId xmlns:a16="http://schemas.microsoft.com/office/drawing/2014/main" id="{A3BC7EC8-052A-FBF1-14B4-EF6BE2F927EC}"/>
              </a:ext>
            </a:extLst>
          </p:cNvPr>
          <p:cNvGraphicFramePr>
            <a:graphicFrameLocks noGrp="1"/>
          </p:cNvGraphicFramePr>
          <p:nvPr>
            <p:extLst>
              <p:ext uri="{D42A27DB-BD31-4B8C-83A1-F6EECF244321}">
                <p14:modId xmlns:p14="http://schemas.microsoft.com/office/powerpoint/2010/main" val="1203856413"/>
              </p:ext>
            </p:extLst>
          </p:nvPr>
        </p:nvGraphicFramePr>
        <p:xfrm>
          <a:off x="1524000" y="3850175"/>
          <a:ext cx="7751637" cy="2194560"/>
        </p:xfrm>
        <a:graphic>
          <a:graphicData uri="http://schemas.openxmlformats.org/drawingml/2006/table">
            <a:tbl>
              <a:tblPr firstRow="1" bandRow="1">
                <a:tableStyleId>{2D5ABB26-0587-4C30-8999-92F81FD0307C}</a:tableStyleId>
              </a:tblPr>
              <a:tblGrid>
                <a:gridCol w="2782956">
                  <a:extLst>
                    <a:ext uri="{9D8B030D-6E8A-4147-A177-3AD203B41FA5}">
                      <a16:colId xmlns:a16="http://schemas.microsoft.com/office/drawing/2014/main" val="12582986"/>
                    </a:ext>
                  </a:extLst>
                </a:gridCol>
                <a:gridCol w="4968681">
                  <a:extLst>
                    <a:ext uri="{9D8B030D-6E8A-4147-A177-3AD203B41FA5}">
                      <a16:colId xmlns:a16="http://schemas.microsoft.com/office/drawing/2014/main" val="3402216171"/>
                    </a:ext>
                  </a:extLst>
                </a:gridCol>
              </a:tblGrid>
              <a:tr h="349857">
                <a:tc gridSpan="2">
                  <a:txBody>
                    <a:bodyPr/>
                    <a:lstStyle/>
                    <a:p>
                      <a:r>
                        <a:rPr lang="en-US"/>
                        <a:t>Members:</a:t>
                      </a:r>
                    </a:p>
                  </a:txBody>
                  <a:tcPr/>
                </a:tc>
                <a:tc hMerge="1">
                  <a:txBody>
                    <a:bodyPr/>
                    <a:lstStyle/>
                    <a:p>
                      <a:endParaRPr lang="en-US"/>
                    </a:p>
                  </a:txBody>
                  <a:tcPr/>
                </a:tc>
                <a:extLst>
                  <a:ext uri="{0D108BD9-81ED-4DB2-BD59-A6C34878D82A}">
                    <a16:rowId xmlns:a16="http://schemas.microsoft.com/office/drawing/2014/main" val="3842991096"/>
                  </a:ext>
                </a:extLst>
              </a:tr>
              <a:tr h="349857">
                <a:tc>
                  <a:txBody>
                    <a:bodyPr/>
                    <a:lstStyle/>
                    <a:p>
                      <a:pPr algn="l"/>
                      <a:r>
                        <a:rPr lang="en-US">
                          <a:latin typeface="+mn-lt"/>
                        </a:rPr>
                        <a:t>Nguyen Viet Minh</a:t>
                      </a:r>
                    </a:p>
                  </a:txBody>
                  <a:tcPr marL="45720" marR="45720"/>
                </a:tc>
                <a:tc>
                  <a:txBody>
                    <a:bodyPr/>
                    <a:lstStyle/>
                    <a:p>
                      <a:pPr algn="l"/>
                      <a:r>
                        <a:rPr lang="en-US"/>
                        <a:t>20214917</a:t>
                      </a:r>
                    </a:p>
                  </a:txBody>
                  <a:tcPr marL="45720" marR="45720"/>
                </a:tc>
                <a:extLst>
                  <a:ext uri="{0D108BD9-81ED-4DB2-BD59-A6C34878D82A}">
                    <a16:rowId xmlns:a16="http://schemas.microsoft.com/office/drawing/2014/main" val="669048522"/>
                  </a:ext>
                </a:extLst>
              </a:tr>
              <a:tr h="349857">
                <a:tc>
                  <a:txBody>
                    <a:bodyPr/>
                    <a:lstStyle/>
                    <a:p>
                      <a:pPr lvl="0" algn="l">
                        <a:buNone/>
                      </a:pPr>
                      <a:r>
                        <a:rPr lang="en-US" sz="1800" b="0" i="0" u="none" strike="noStrike" noProof="0">
                          <a:latin typeface="+mn-lt"/>
                        </a:rPr>
                        <a:t>Phan Duc Hung</a:t>
                      </a:r>
                      <a:endParaRPr lang="en-US">
                        <a:latin typeface="+mn-lt"/>
                      </a:endParaRPr>
                    </a:p>
                  </a:txBody>
                  <a:tcPr marL="45720" marR="45720"/>
                </a:tc>
                <a:tc>
                  <a:txBody>
                    <a:bodyPr/>
                    <a:lstStyle/>
                    <a:p>
                      <a:pPr algn="l"/>
                      <a:r>
                        <a:rPr lang="en-US"/>
                        <a:t>20214903</a:t>
                      </a:r>
                    </a:p>
                  </a:txBody>
                  <a:tcPr marL="45720" marR="45720"/>
                </a:tc>
                <a:extLst>
                  <a:ext uri="{0D108BD9-81ED-4DB2-BD59-A6C34878D82A}">
                    <a16:rowId xmlns:a16="http://schemas.microsoft.com/office/drawing/2014/main" val="3652707768"/>
                  </a:ext>
                </a:extLst>
              </a:tr>
              <a:tr h="349857">
                <a:tc>
                  <a:txBody>
                    <a:bodyPr/>
                    <a:lstStyle/>
                    <a:p>
                      <a:pPr algn="l"/>
                      <a:r>
                        <a:rPr lang="en-US"/>
                        <a:t>Truong Gia Bach</a:t>
                      </a:r>
                    </a:p>
                  </a:txBody>
                  <a:tcPr marL="45720" marR="45720"/>
                </a:tc>
                <a:tc>
                  <a:txBody>
                    <a:bodyPr/>
                    <a:lstStyle/>
                    <a:p>
                      <a:pPr algn="l"/>
                      <a:r>
                        <a:rPr lang="en-US"/>
                        <a:t>20210087</a:t>
                      </a:r>
                    </a:p>
                  </a:txBody>
                  <a:tcPr marL="45720" marR="45720"/>
                </a:tc>
                <a:extLst>
                  <a:ext uri="{0D108BD9-81ED-4DB2-BD59-A6C34878D82A}">
                    <a16:rowId xmlns:a16="http://schemas.microsoft.com/office/drawing/2014/main" val="352665256"/>
                  </a:ext>
                </a:extLst>
              </a:tr>
              <a:tr h="0">
                <a:tc>
                  <a:txBody>
                    <a:bodyPr/>
                    <a:lstStyle/>
                    <a:p>
                      <a:pPr algn="l"/>
                      <a:r>
                        <a:rPr lang="en-US"/>
                        <a:t>Tran Duong Chinh</a:t>
                      </a:r>
                    </a:p>
                  </a:txBody>
                  <a:tcPr marL="45720" marR="45720"/>
                </a:tc>
                <a:tc>
                  <a:txBody>
                    <a:bodyPr/>
                    <a:lstStyle/>
                    <a:p>
                      <a:pPr algn="l"/>
                      <a:r>
                        <a:rPr lang="en-US"/>
                        <a:t>20210122</a:t>
                      </a:r>
                    </a:p>
                  </a:txBody>
                  <a:tcPr marL="45720" marR="45720"/>
                </a:tc>
                <a:extLst>
                  <a:ext uri="{0D108BD9-81ED-4DB2-BD59-A6C34878D82A}">
                    <a16:rowId xmlns:a16="http://schemas.microsoft.com/office/drawing/2014/main" val="4122870943"/>
                  </a:ext>
                </a:extLst>
              </a:tr>
              <a:tr h="0">
                <a:tc>
                  <a:txBody>
                    <a:bodyPr/>
                    <a:lstStyle/>
                    <a:p>
                      <a:pPr algn="l"/>
                      <a:r>
                        <a:rPr lang="en-US"/>
                        <a:t>Pham Quang Trung</a:t>
                      </a:r>
                    </a:p>
                  </a:txBody>
                  <a:tcPr marL="45720" marR="45720"/>
                </a:tc>
                <a:tc>
                  <a:txBody>
                    <a:bodyPr/>
                    <a:lstStyle/>
                    <a:p>
                      <a:pPr algn="l"/>
                      <a:r>
                        <a:rPr lang="en-US"/>
                        <a:t>20214935</a:t>
                      </a:r>
                    </a:p>
                  </a:txBody>
                  <a:tcPr marL="45720" marR="45720"/>
                </a:tc>
                <a:extLst>
                  <a:ext uri="{0D108BD9-81ED-4DB2-BD59-A6C34878D82A}">
                    <a16:rowId xmlns:a16="http://schemas.microsoft.com/office/drawing/2014/main" val="2143787679"/>
                  </a:ext>
                </a:extLst>
              </a:tr>
            </a:tbl>
          </a:graphicData>
        </a:graphic>
      </p:graphicFrame>
    </p:spTree>
    <p:extLst>
      <p:ext uri="{BB962C8B-B14F-4D97-AF65-F5344CB8AC3E}">
        <p14:creationId xmlns:p14="http://schemas.microsoft.com/office/powerpoint/2010/main" val="1112055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3. Data Augmentation and Preprocessing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2822276" y="3582908"/>
            <a:ext cx="1227827" cy="411654"/>
          </a:xfrm>
        </p:spPr>
        <p:txBody>
          <a:bodyPr vert="horz" lIns="91440" tIns="45720" rIns="91440" bIns="45720" rtlCol="0" anchor="t">
            <a:normAutofit lnSpcReduction="10000"/>
          </a:bodyPr>
          <a:lstStyle/>
          <a:p>
            <a:pPr marL="0" indent="0">
              <a:buNone/>
            </a:pPr>
            <a:r>
              <a:rPr lang="en-US" sz="2400">
                <a:ea typeface="Lato"/>
                <a:cs typeface="Lato"/>
              </a:rPr>
              <a:t>Normal</a:t>
            </a:r>
          </a:p>
          <a:p>
            <a:endParaRPr lang="en-US" sz="2400">
              <a:solidFill>
                <a:srgbClr val="800000"/>
              </a:solidFill>
              <a:ea typeface="+mn-lt"/>
              <a:cs typeface="+mn-lt"/>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n airplane parked at an airport&#10;&#10;Description automatically generated">
            <a:extLst>
              <a:ext uri="{FF2B5EF4-FFF2-40B4-BE49-F238E27FC236}">
                <a16:creationId xmlns:a16="http://schemas.microsoft.com/office/drawing/2014/main" id="{82274D2F-F4B3-86CF-CD9C-B6AC964D4185}"/>
              </a:ext>
            </a:extLst>
          </p:cNvPr>
          <p:cNvPicPr>
            <a:picLocks noChangeAspect="1"/>
          </p:cNvPicPr>
          <p:nvPr/>
        </p:nvPicPr>
        <p:blipFill>
          <a:blip r:embed="rId2"/>
          <a:stretch>
            <a:fillRect/>
          </a:stretch>
        </p:blipFill>
        <p:spPr>
          <a:xfrm>
            <a:off x="1581511" y="1318674"/>
            <a:ext cx="3709358" cy="2250956"/>
          </a:xfrm>
          <a:prstGeom prst="rect">
            <a:avLst/>
          </a:prstGeom>
        </p:spPr>
      </p:pic>
      <p:pic>
        <p:nvPicPr>
          <p:cNvPr id="6" name="Picture 5" descr="An airplane parked at an airport&#10;&#10;Description automatically generated">
            <a:extLst>
              <a:ext uri="{FF2B5EF4-FFF2-40B4-BE49-F238E27FC236}">
                <a16:creationId xmlns:a16="http://schemas.microsoft.com/office/drawing/2014/main" id="{15CA0DFB-D58A-4AB9-E470-46E452EF0620}"/>
              </a:ext>
            </a:extLst>
          </p:cNvPr>
          <p:cNvPicPr>
            <a:picLocks noChangeAspect="1"/>
          </p:cNvPicPr>
          <p:nvPr/>
        </p:nvPicPr>
        <p:blipFill>
          <a:blip r:embed="rId3"/>
          <a:stretch>
            <a:fillRect/>
          </a:stretch>
        </p:blipFill>
        <p:spPr>
          <a:xfrm>
            <a:off x="6096001" y="1318673"/>
            <a:ext cx="3709358" cy="2250956"/>
          </a:xfrm>
          <a:prstGeom prst="rect">
            <a:avLst/>
          </a:prstGeom>
        </p:spPr>
      </p:pic>
      <p:sp>
        <p:nvSpPr>
          <p:cNvPr id="8" name="Content Placeholder 2">
            <a:extLst>
              <a:ext uri="{FF2B5EF4-FFF2-40B4-BE49-F238E27FC236}">
                <a16:creationId xmlns:a16="http://schemas.microsoft.com/office/drawing/2014/main" id="{883F0CEE-6A81-6F74-D05A-2D4D71E92281}"/>
              </a:ext>
            </a:extLst>
          </p:cNvPr>
          <p:cNvSpPr txBox="1">
            <a:spLocks/>
          </p:cNvSpPr>
          <p:nvPr/>
        </p:nvSpPr>
        <p:spPr>
          <a:xfrm>
            <a:off x="7302261" y="3562780"/>
            <a:ext cx="1227827" cy="4260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err="1">
                <a:ea typeface="Lato"/>
                <a:cs typeface="Lato"/>
              </a:rPr>
              <a:t>ToGray</a:t>
            </a:r>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pic>
        <p:nvPicPr>
          <p:cNvPr id="9" name="Picture 8" descr="An airplane parked at an airport&#10;&#10;Description automatically generated">
            <a:extLst>
              <a:ext uri="{FF2B5EF4-FFF2-40B4-BE49-F238E27FC236}">
                <a16:creationId xmlns:a16="http://schemas.microsoft.com/office/drawing/2014/main" id="{01C1B73A-3628-A5D9-B7FD-112C8DC11D40}"/>
              </a:ext>
            </a:extLst>
          </p:cNvPr>
          <p:cNvPicPr>
            <a:picLocks noChangeAspect="1"/>
          </p:cNvPicPr>
          <p:nvPr/>
        </p:nvPicPr>
        <p:blipFill>
          <a:blip r:embed="rId4"/>
          <a:stretch>
            <a:fillRect/>
          </a:stretch>
        </p:blipFill>
        <p:spPr>
          <a:xfrm>
            <a:off x="1581510" y="4007239"/>
            <a:ext cx="3709359" cy="2236579"/>
          </a:xfrm>
          <a:prstGeom prst="rect">
            <a:avLst/>
          </a:prstGeom>
        </p:spPr>
      </p:pic>
      <p:pic>
        <p:nvPicPr>
          <p:cNvPr id="10" name="Picture 9" descr="An airplane parked on the tarmac&#10;&#10;Description automatically generated">
            <a:extLst>
              <a:ext uri="{FF2B5EF4-FFF2-40B4-BE49-F238E27FC236}">
                <a16:creationId xmlns:a16="http://schemas.microsoft.com/office/drawing/2014/main" id="{D52BF901-C1AA-3910-771F-DAEAE5E826CD}"/>
              </a:ext>
            </a:extLst>
          </p:cNvPr>
          <p:cNvPicPr>
            <a:picLocks noChangeAspect="1"/>
          </p:cNvPicPr>
          <p:nvPr/>
        </p:nvPicPr>
        <p:blipFill>
          <a:blip r:embed="rId5"/>
          <a:stretch>
            <a:fillRect/>
          </a:stretch>
        </p:blipFill>
        <p:spPr>
          <a:xfrm>
            <a:off x="6096000" y="3992863"/>
            <a:ext cx="3709359" cy="2250955"/>
          </a:xfrm>
          <a:prstGeom prst="rect">
            <a:avLst/>
          </a:prstGeom>
        </p:spPr>
      </p:pic>
      <p:sp>
        <p:nvSpPr>
          <p:cNvPr id="12" name="Content Placeholder 2">
            <a:extLst>
              <a:ext uri="{FF2B5EF4-FFF2-40B4-BE49-F238E27FC236}">
                <a16:creationId xmlns:a16="http://schemas.microsoft.com/office/drawing/2014/main" id="{C3730327-B3F8-F6B0-700B-41CF2278F73F}"/>
              </a:ext>
            </a:extLst>
          </p:cNvPr>
          <p:cNvSpPr txBox="1">
            <a:spLocks/>
          </p:cNvSpPr>
          <p:nvPr/>
        </p:nvSpPr>
        <p:spPr>
          <a:xfrm>
            <a:off x="2672751" y="6236968"/>
            <a:ext cx="1544128" cy="41165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ea typeface="Lato"/>
                <a:cs typeface="Lato"/>
              </a:rPr>
              <a:t>Horizontal</a:t>
            </a:r>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
        <p:nvSpPr>
          <p:cNvPr id="14" name="Content Placeholder 2">
            <a:extLst>
              <a:ext uri="{FF2B5EF4-FFF2-40B4-BE49-F238E27FC236}">
                <a16:creationId xmlns:a16="http://schemas.microsoft.com/office/drawing/2014/main" id="{697A9861-EDFE-41E3-F96E-778B78D23B3B}"/>
              </a:ext>
            </a:extLst>
          </p:cNvPr>
          <p:cNvSpPr txBox="1">
            <a:spLocks/>
          </p:cNvSpPr>
          <p:nvPr/>
        </p:nvSpPr>
        <p:spPr>
          <a:xfrm>
            <a:off x="7244752" y="6236968"/>
            <a:ext cx="1414732" cy="41165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a:ea typeface="Lato"/>
                <a:cs typeface="Lato"/>
              </a:rPr>
              <a:t>Vertical</a:t>
            </a:r>
            <a:endParaRPr lang="en-US"/>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Tree>
    <p:extLst>
      <p:ext uri="{BB962C8B-B14F-4D97-AF65-F5344CB8AC3E}">
        <p14:creationId xmlns:p14="http://schemas.microsoft.com/office/powerpoint/2010/main" val="4162721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3. Data Augmentation and Preprocessing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2822276" y="3582908"/>
            <a:ext cx="1227827" cy="411654"/>
          </a:xfrm>
        </p:spPr>
        <p:txBody>
          <a:bodyPr vert="horz" lIns="91440" tIns="45720" rIns="91440" bIns="45720" rtlCol="0" anchor="t">
            <a:normAutofit lnSpcReduction="10000"/>
          </a:bodyPr>
          <a:lstStyle/>
          <a:p>
            <a:pPr marL="0" indent="0" algn="ctr">
              <a:buNone/>
            </a:pPr>
            <a:r>
              <a:rPr lang="en-US" sz="2400">
                <a:ea typeface="Lato"/>
                <a:cs typeface="Lato"/>
              </a:rPr>
              <a:t>Blur</a:t>
            </a:r>
            <a:endParaRPr lang="en-US"/>
          </a:p>
          <a:p>
            <a:endParaRPr lang="en-US" sz="2400">
              <a:solidFill>
                <a:srgbClr val="800000"/>
              </a:solidFill>
              <a:ea typeface="+mn-lt"/>
              <a:cs typeface="+mn-lt"/>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a:extLst>
              <a:ext uri="{FF2B5EF4-FFF2-40B4-BE49-F238E27FC236}">
                <a16:creationId xmlns:a16="http://schemas.microsoft.com/office/drawing/2014/main" id="{883F0CEE-6A81-6F74-D05A-2D4D71E92281}"/>
              </a:ext>
            </a:extLst>
          </p:cNvPr>
          <p:cNvSpPr txBox="1">
            <a:spLocks/>
          </p:cNvSpPr>
          <p:nvPr/>
        </p:nvSpPr>
        <p:spPr>
          <a:xfrm>
            <a:off x="6780344" y="3562780"/>
            <a:ext cx="2355167" cy="41559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err="1">
                <a:ea typeface="Lato"/>
                <a:cs typeface="Lato"/>
              </a:rPr>
              <a:t>RandomErasing</a:t>
            </a:r>
            <a:endParaRPr lang="en-US"/>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
        <p:nvSpPr>
          <p:cNvPr id="12" name="Content Placeholder 2">
            <a:extLst>
              <a:ext uri="{FF2B5EF4-FFF2-40B4-BE49-F238E27FC236}">
                <a16:creationId xmlns:a16="http://schemas.microsoft.com/office/drawing/2014/main" id="{C3730327-B3F8-F6B0-700B-41CF2278F73F}"/>
              </a:ext>
            </a:extLst>
          </p:cNvPr>
          <p:cNvSpPr txBox="1">
            <a:spLocks/>
          </p:cNvSpPr>
          <p:nvPr/>
        </p:nvSpPr>
        <p:spPr>
          <a:xfrm>
            <a:off x="1587163" y="6236968"/>
            <a:ext cx="3704865" cy="41165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err="1">
                <a:ea typeface="Lato"/>
                <a:cs typeface="Lato"/>
              </a:rPr>
              <a:t>RandomSizeCrop</a:t>
            </a:r>
            <a:r>
              <a:rPr lang="en-US" sz="2400">
                <a:ea typeface="Lato"/>
                <a:cs typeface="Lato"/>
              </a:rPr>
              <a:t> and Pad</a:t>
            </a:r>
            <a:endParaRPr lang="en-US"/>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sp>
        <p:nvSpPr>
          <p:cNvPr id="14" name="Content Placeholder 2">
            <a:extLst>
              <a:ext uri="{FF2B5EF4-FFF2-40B4-BE49-F238E27FC236}">
                <a16:creationId xmlns:a16="http://schemas.microsoft.com/office/drawing/2014/main" id="{697A9861-EDFE-41E3-F96E-778B78D23B3B}"/>
              </a:ext>
            </a:extLst>
          </p:cNvPr>
          <p:cNvSpPr txBox="1">
            <a:spLocks/>
          </p:cNvSpPr>
          <p:nvPr/>
        </p:nvSpPr>
        <p:spPr>
          <a:xfrm>
            <a:off x="7244752" y="6236968"/>
            <a:ext cx="1414732" cy="41165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ea typeface="Lato"/>
                <a:cs typeface="Lato"/>
              </a:rPr>
              <a:t>CLAHE</a:t>
            </a:r>
          </a:p>
          <a:p>
            <a:endParaRPr lang="en-US" sz="2400">
              <a:solidFill>
                <a:srgbClr val="800000"/>
              </a:solidFill>
              <a:ea typeface="+mn-lt"/>
              <a:cs typeface="+mn-lt"/>
            </a:endParaRPr>
          </a:p>
          <a:p>
            <a:pPr marL="0" indent="0">
              <a:buFont typeface="Arial" panose="020B0604020202020204" pitchFamily="34" charset="0"/>
              <a:buNone/>
            </a:pPr>
            <a:endParaRPr lang="en-US" sz="2400">
              <a:ea typeface="Lato"/>
              <a:cs typeface="Lato"/>
            </a:endParaRPr>
          </a:p>
        </p:txBody>
      </p:sp>
      <p:pic>
        <p:nvPicPr>
          <p:cNvPr id="7" name="Picture 6" descr="An airplane parked at an airport&#10;&#10;Description automatically generated">
            <a:extLst>
              <a:ext uri="{FF2B5EF4-FFF2-40B4-BE49-F238E27FC236}">
                <a16:creationId xmlns:a16="http://schemas.microsoft.com/office/drawing/2014/main" id="{BA1D47FB-1BA5-557C-9F0E-89D954579BB2}"/>
              </a:ext>
            </a:extLst>
          </p:cNvPr>
          <p:cNvPicPr>
            <a:picLocks noChangeAspect="1"/>
          </p:cNvPicPr>
          <p:nvPr/>
        </p:nvPicPr>
        <p:blipFill>
          <a:blip r:embed="rId2"/>
          <a:stretch>
            <a:fillRect/>
          </a:stretch>
        </p:blipFill>
        <p:spPr>
          <a:xfrm>
            <a:off x="1586630" y="1321430"/>
            <a:ext cx="3705617" cy="2273604"/>
          </a:xfrm>
          <a:prstGeom prst="rect">
            <a:avLst/>
          </a:prstGeom>
        </p:spPr>
      </p:pic>
      <p:pic>
        <p:nvPicPr>
          <p:cNvPr id="11" name="Picture 10" descr="An airplane parked at an airport&#10;&#10;Description automatically generated">
            <a:extLst>
              <a:ext uri="{FF2B5EF4-FFF2-40B4-BE49-F238E27FC236}">
                <a16:creationId xmlns:a16="http://schemas.microsoft.com/office/drawing/2014/main" id="{EA4619DF-D1C3-8D02-C058-56DE398CB0E7}"/>
              </a:ext>
            </a:extLst>
          </p:cNvPr>
          <p:cNvPicPr>
            <a:picLocks noChangeAspect="1"/>
          </p:cNvPicPr>
          <p:nvPr/>
        </p:nvPicPr>
        <p:blipFill>
          <a:blip r:embed="rId3"/>
          <a:stretch>
            <a:fillRect/>
          </a:stretch>
        </p:blipFill>
        <p:spPr>
          <a:xfrm>
            <a:off x="6096000" y="1300552"/>
            <a:ext cx="3705616" cy="2273605"/>
          </a:xfrm>
          <a:prstGeom prst="rect">
            <a:avLst/>
          </a:prstGeom>
        </p:spPr>
      </p:pic>
      <p:pic>
        <p:nvPicPr>
          <p:cNvPr id="13" name="Picture 12">
            <a:extLst>
              <a:ext uri="{FF2B5EF4-FFF2-40B4-BE49-F238E27FC236}">
                <a16:creationId xmlns:a16="http://schemas.microsoft.com/office/drawing/2014/main" id="{FBAEFA8A-E6BE-1128-1B80-ED3F6B87FB9F}"/>
              </a:ext>
            </a:extLst>
          </p:cNvPr>
          <p:cNvPicPr>
            <a:picLocks noChangeAspect="1"/>
          </p:cNvPicPr>
          <p:nvPr/>
        </p:nvPicPr>
        <p:blipFill>
          <a:blip r:embed="rId4"/>
          <a:stretch>
            <a:fillRect/>
          </a:stretch>
        </p:blipFill>
        <p:spPr>
          <a:xfrm>
            <a:off x="1586630" y="3951895"/>
            <a:ext cx="3705617" cy="2294481"/>
          </a:xfrm>
          <a:prstGeom prst="rect">
            <a:avLst/>
          </a:prstGeom>
        </p:spPr>
      </p:pic>
      <p:pic>
        <p:nvPicPr>
          <p:cNvPr id="15" name="Picture 14" descr="An airplane parked at an airport&#10;&#10;Description automatically generated">
            <a:extLst>
              <a:ext uri="{FF2B5EF4-FFF2-40B4-BE49-F238E27FC236}">
                <a16:creationId xmlns:a16="http://schemas.microsoft.com/office/drawing/2014/main" id="{9E931D68-94E6-C86F-73BF-027D4C3F4E03}"/>
              </a:ext>
            </a:extLst>
          </p:cNvPr>
          <p:cNvPicPr>
            <a:picLocks noChangeAspect="1"/>
          </p:cNvPicPr>
          <p:nvPr/>
        </p:nvPicPr>
        <p:blipFill>
          <a:blip r:embed="rId5"/>
          <a:stretch>
            <a:fillRect/>
          </a:stretch>
        </p:blipFill>
        <p:spPr>
          <a:xfrm>
            <a:off x="6096000" y="3951895"/>
            <a:ext cx="3705616" cy="2294482"/>
          </a:xfrm>
          <a:prstGeom prst="rect">
            <a:avLst/>
          </a:prstGeom>
        </p:spPr>
      </p:pic>
    </p:spTree>
    <p:extLst>
      <p:ext uri="{BB962C8B-B14F-4D97-AF65-F5344CB8AC3E}">
        <p14:creationId xmlns:p14="http://schemas.microsoft.com/office/powerpoint/2010/main" val="504091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ean Average Precision (mAP) Using the ...">
            <a:extLst>
              <a:ext uri="{FF2B5EF4-FFF2-40B4-BE49-F238E27FC236}">
                <a16:creationId xmlns:a16="http://schemas.microsoft.com/office/drawing/2014/main" id="{F7244AC0-2260-1F9A-CF30-B2FC57F39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99" t="18748" r="12629"/>
          <a:stretch/>
        </p:blipFill>
        <p:spPr bwMode="auto">
          <a:xfrm>
            <a:off x="7786682" y="2748944"/>
            <a:ext cx="3415986" cy="206767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774372"/>
            <a:ext cx="10515600" cy="4718502"/>
          </a:xfrm>
        </p:spPr>
        <p:txBody>
          <a:bodyPr vert="horz" lIns="91440" tIns="45720" rIns="91440" bIns="45720" rtlCol="0" anchor="t">
            <a:normAutofit/>
          </a:bodyPr>
          <a:lstStyle/>
          <a:p>
            <a:pPr marL="0" indent="0">
              <a:buNone/>
            </a:pPr>
            <a:r>
              <a:rPr lang="en-US" sz="2000" err="1"/>
              <a:t>mAP</a:t>
            </a:r>
            <a:r>
              <a:rPr lang="en-US" sz="2000"/>
              <a:t> (Mean Average Precision):</a:t>
            </a:r>
          </a:p>
          <a:p>
            <a:pPr marL="0" indent="0">
              <a:buNone/>
            </a:pPr>
            <a:endParaRPr lang="en-US" sz="2000"/>
          </a:p>
          <a:p>
            <a:pPr algn="l">
              <a:buFont typeface="Arial" panose="020B0604020202020204" pitchFamily="34" charset="0"/>
              <a:buChar char="•"/>
            </a:pPr>
            <a:r>
              <a:rPr lang="en-US" sz="2000"/>
              <a:t>It's a widely used evaluation metric in object detection tasks</a:t>
            </a:r>
          </a:p>
          <a:p>
            <a:pPr algn="l">
              <a:buFont typeface="Arial" panose="020B0604020202020204" pitchFamily="34" charset="0"/>
              <a:buChar char="•"/>
            </a:pPr>
            <a:endParaRPr lang="en-US" sz="2000"/>
          </a:p>
          <a:p>
            <a:pPr lvl="1"/>
            <a:r>
              <a:rPr lang="en-US" sz="1800"/>
              <a:t>Precision-Recall curves are generated for each object class.</a:t>
            </a:r>
          </a:p>
          <a:p>
            <a:pPr lvl="1"/>
            <a:r>
              <a:rPr lang="en-US" sz="1800"/>
              <a:t>Average Precision (AP) is computed for each class.</a:t>
            </a:r>
          </a:p>
          <a:p>
            <a:pPr lvl="1"/>
            <a:r>
              <a:rPr lang="en-US" sz="1800" err="1"/>
              <a:t>mAP</a:t>
            </a:r>
            <a:r>
              <a:rPr lang="en-US" sz="1800"/>
              <a:t> is the mean of AP across all classes.</a:t>
            </a:r>
          </a:p>
          <a:p>
            <a:pPr lvl="1"/>
            <a:endParaRPr lang="en-US" sz="1800"/>
          </a:p>
          <a:p>
            <a:pPr marL="457200" lvl="1" indent="0">
              <a:buNone/>
            </a:pPr>
            <a:endParaRPr lang="en-US" sz="1800"/>
          </a:p>
          <a:p>
            <a:r>
              <a:rPr lang="en-US" sz="2000"/>
              <a:t>For our specific problem, we will use the </a:t>
            </a:r>
            <a:r>
              <a:rPr lang="en-US" sz="2000" err="1"/>
              <a:t>mAP</a:t>
            </a:r>
            <a:r>
              <a:rPr lang="en-US" sz="2000"/>
              <a:t> 50-95 for the average of the mean average precision calculated at varying </a:t>
            </a:r>
            <a:r>
              <a:rPr lang="en-US" sz="2000" err="1"/>
              <a:t>IoU</a:t>
            </a:r>
            <a:r>
              <a:rPr lang="en-US" sz="2000"/>
              <a:t> thresholds, ranging from 0.50 to 0.95, which considering only the "easy“ and practical detections.</a:t>
            </a:r>
          </a:p>
          <a:p>
            <a:pPr lvl="2"/>
            <a:endParaRPr lang="en-US"/>
          </a:p>
          <a:p>
            <a:pPr algn="l">
              <a:buFont typeface="Arial" panose="020B0604020202020204" pitchFamily="34" charset="0"/>
              <a:buChar char="•"/>
            </a:pPr>
            <a:endParaRPr lang="en-US" sz="1600" b="0" i="0">
              <a:solidFill>
                <a:srgbClr val="0D0D0D"/>
              </a:solidFill>
              <a:effectLst/>
              <a:highlight>
                <a:srgbClr val="FFFFFF"/>
              </a:highlight>
              <a:latin typeface="Söhne"/>
            </a:endParaRPr>
          </a:p>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mn-lt"/>
              <a:cs typeface="+mn-lt"/>
            </a:endParaRPr>
          </a:p>
          <a:p>
            <a:pPr>
              <a:buAutoNum type="arabicPeriod"/>
            </a:pPr>
            <a:endParaRPr lang="en-US" sz="2400">
              <a:ea typeface="+mn-lt"/>
              <a:cs typeface="+mn-lt"/>
            </a:endParaRPr>
          </a:p>
          <a:p>
            <a:pPr marL="0" indent="0">
              <a:buNone/>
            </a:pPr>
            <a:endParaRPr lang="en-US" sz="2400">
              <a:ea typeface="Lato"/>
              <a:cs typeface="Lato"/>
            </a:endParaRPr>
          </a:p>
        </p:txBody>
      </p:sp>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Model Evaluation </a:t>
            </a: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78335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ea typeface="+mj-lt"/>
                <a:cs typeface="+mj-lt"/>
              </a:rPr>
              <a:t>Pseudo-Labeling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pPr marL="0" indent="0">
              <a:buNone/>
            </a:pPr>
            <a:r>
              <a:rPr lang="en-US" sz="2400">
                <a:ea typeface="Lato"/>
                <a:cs typeface="Lato"/>
              </a:rPr>
              <a:t>Work with unlabeled data:</a:t>
            </a:r>
          </a:p>
          <a:p>
            <a:pPr marL="457200" indent="-457200">
              <a:buAutoNum type="arabicPeriod"/>
            </a:pPr>
            <a:r>
              <a:rPr lang="en-US" sz="2400">
                <a:ea typeface="Lato"/>
                <a:cs typeface="Lato"/>
              </a:rPr>
              <a:t>Initial Training: train an object detection model on small labeled dataset</a:t>
            </a:r>
          </a:p>
          <a:p>
            <a:pPr marL="457200" indent="-457200">
              <a:buAutoNum type="arabicPeriod"/>
            </a:pPr>
            <a:r>
              <a:rPr lang="en-US" sz="2400">
                <a:ea typeface="Lato"/>
                <a:cs typeface="Lato"/>
              </a:rPr>
              <a:t>Predict on Unlabeled Data: use trained model to predict on the large unlabeled dataset</a:t>
            </a:r>
          </a:p>
          <a:p>
            <a:pPr marL="457200" indent="-457200">
              <a:buAutoNum type="arabicPeriod"/>
            </a:pPr>
            <a:r>
              <a:rPr lang="en-US" sz="2400">
                <a:ea typeface="Lato"/>
                <a:cs typeface="Lato"/>
              </a:rPr>
              <a:t>Pseudo Labeling: assign to unlabeled data by model prediction, with confidence scores, those with low confident score may be filtered out</a:t>
            </a:r>
          </a:p>
          <a:p>
            <a:pPr marL="457200" indent="-457200">
              <a:buAutoNum type="arabicPeriod"/>
            </a:pPr>
            <a:r>
              <a:rPr lang="en-US" sz="2400">
                <a:ea typeface="Lato"/>
                <a:cs typeface="Lato"/>
              </a:rPr>
              <a:t>Combining Data: combine original and pseudo label together</a:t>
            </a:r>
          </a:p>
          <a:p>
            <a:pPr marL="457200" indent="-457200">
              <a:buAutoNum type="arabicPeriod"/>
            </a:pPr>
            <a:r>
              <a:rPr lang="en-US" sz="2400">
                <a:ea typeface="Lato"/>
                <a:cs typeface="Lato"/>
              </a:rPr>
              <a:t>Retraining: retrained model to evaluate, continue train or train from </a:t>
            </a:r>
            <a:r>
              <a:rPr lang="en-US" sz="2400" err="1">
                <a:ea typeface="Lato"/>
                <a:cs typeface="Lato"/>
              </a:rPr>
              <a:t>initally</a:t>
            </a:r>
            <a:r>
              <a:rPr lang="en-US" sz="2400">
                <a:ea typeface="Lato"/>
                <a:cs typeface="Lato"/>
              </a:rPr>
              <a:t> </a:t>
            </a:r>
          </a:p>
          <a:p>
            <a:pPr marL="0" indent="0">
              <a:buNone/>
            </a:pPr>
            <a:r>
              <a:rPr lang="en-US" sz="2400">
                <a:ea typeface="Lato"/>
                <a:cs typeface="Lato"/>
              </a:rPr>
              <a:t>-&gt; Teacher-Student Model based on this but instead of model learn by its self, it have teacher model guide student model to learn through teacher prediction</a:t>
            </a:r>
          </a:p>
          <a:p>
            <a:pPr marL="342900" indent="-342900">
              <a:buAutoNum type="arabicPeriod"/>
            </a:pPr>
            <a:endParaRPr lang="en-US" sz="2400">
              <a:ea typeface="Lato"/>
              <a:cs typeface="Lato"/>
            </a:endParaRPr>
          </a:p>
          <a:p>
            <a:pPr>
              <a:buAutoNum type="arabicPeriod"/>
            </a:pPr>
            <a:endParaRPr lang="en-US" sz="2400">
              <a:ea typeface="Lato"/>
              <a:cs typeface="Lato"/>
            </a:endParaRPr>
          </a:p>
          <a:p>
            <a:pPr marL="0" indent="0">
              <a:buNone/>
            </a:pPr>
            <a:endParaRPr lang="en-US" sz="24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4686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 Teacher-Student Models</a:t>
            </a:r>
            <a:br>
              <a:rPr lang="en-US"/>
            </a:br>
            <a:r>
              <a:rPr lang="en-US" sz="2800">
                <a:ea typeface="Questrial"/>
                <a:cs typeface="Questrial"/>
              </a:rPr>
              <a:t>4.1. Teacher Model</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0515600" cy="4871576"/>
          </a:xfrm>
        </p:spPr>
        <p:txBody>
          <a:bodyPr vert="horz" lIns="91440" tIns="45720" rIns="91440" bIns="45720" rtlCol="0" anchor="t">
            <a:normAutofit/>
          </a:bodyPr>
          <a:lstStyle/>
          <a:p>
            <a:pPr marL="0" indent="0">
              <a:buNone/>
            </a:pPr>
            <a:r>
              <a:rPr lang="en-US" sz="2400">
                <a:ea typeface="Lato"/>
                <a:cs typeface="Lato"/>
              </a:rPr>
              <a:t>We want to choose best teacher model based on result. So first step here we want to do is object detection with label dataset and choosing the best one.</a:t>
            </a:r>
          </a:p>
          <a:p>
            <a:pPr marL="0" indent="0">
              <a:buNone/>
            </a:pPr>
            <a:r>
              <a:rPr lang="en-US" sz="2400">
                <a:ea typeface="Lato"/>
                <a:cs typeface="Lato"/>
              </a:rPr>
              <a:t>For candidates for model:</a:t>
            </a:r>
            <a:endParaRPr lang="en-US" sz="2400"/>
          </a:p>
          <a:p>
            <a:r>
              <a:rPr lang="en-US" sz="2400"/>
              <a:t>We thinking about some famous model like R-CNN family and pick out Faster RCNN with R50 backbone represent for this, Retina with R50 backbone, SSD300 for minimize the calculation cost with VGG 16 backbone. And then some most powerful model recently published like DERT, YoLov9, YoLov10</a:t>
            </a:r>
            <a:endParaRPr lang="en-US" sz="2400">
              <a:solidFill>
                <a:srgbClr val="800000"/>
              </a:solidFill>
              <a:ea typeface="+mn-lt"/>
              <a:cs typeface="+mn-lt"/>
            </a:endParaRPr>
          </a:p>
          <a:p>
            <a:endParaRPr lang="en-US" sz="2400">
              <a:ea typeface="Lato"/>
              <a:cs typeface="Lato"/>
            </a:endParaRPr>
          </a:p>
          <a:p>
            <a:r>
              <a:rPr lang="en-US" sz="2400">
                <a:ea typeface="Lato"/>
                <a:cs typeface="Lato"/>
              </a:rPr>
              <a:t>We have here two-stage, one-stage method, the different is RPN and anchor-based, anchor-free method , the different predefined anchor boxes or not</a:t>
            </a: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730347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4.1.1. Faster RCNN-R50</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6231148" cy="4871576"/>
          </a:xfrm>
        </p:spPr>
        <p:txBody>
          <a:bodyPr vert="horz" lIns="91440" tIns="45720" rIns="91440" bIns="45720" rtlCol="0" anchor="t">
            <a:normAutofit/>
          </a:bodyPr>
          <a:lstStyle/>
          <a:p>
            <a:pPr marL="342900" indent="-342900"/>
            <a:r>
              <a:rPr lang="en-US" sz="2400">
                <a:ea typeface="Lato"/>
                <a:cs typeface="Lato"/>
              </a:rPr>
              <a:t>One of the most famous method for object detection, two-stage and anchor-based which is highlighted by RPN. This RPN will generate high-quality region proposals, predefined boxes that are fed into model</a:t>
            </a:r>
          </a:p>
          <a:p>
            <a:pPr marL="342900" indent="-342900"/>
            <a:r>
              <a:rPr lang="en-US" sz="2400">
                <a:ea typeface="Lato"/>
                <a:cs typeface="Lato"/>
              </a:rPr>
              <a:t>For the backbone, we choose Resnet50 while not the others because of its residual learning framework and not Resnet101 because of the speed and we make a trade between the quality and the time running</a:t>
            </a: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Faster R-CNN | ML - GeeksforGeeks">
            <a:extLst>
              <a:ext uri="{FF2B5EF4-FFF2-40B4-BE49-F238E27FC236}">
                <a16:creationId xmlns:a16="http://schemas.microsoft.com/office/drawing/2014/main" id="{7582EA5B-87AD-7D86-E81B-136132F73B64}"/>
              </a:ext>
            </a:extLst>
          </p:cNvPr>
          <p:cNvPicPr>
            <a:picLocks noChangeAspect="1"/>
          </p:cNvPicPr>
          <p:nvPr/>
        </p:nvPicPr>
        <p:blipFill>
          <a:blip r:embed="rId2"/>
          <a:stretch>
            <a:fillRect/>
          </a:stretch>
        </p:blipFill>
        <p:spPr>
          <a:xfrm>
            <a:off x="7082287" y="1627353"/>
            <a:ext cx="4827915" cy="3689559"/>
          </a:xfrm>
          <a:prstGeom prst="rect">
            <a:avLst/>
          </a:prstGeom>
        </p:spPr>
      </p:pic>
    </p:spTree>
    <p:extLst>
      <p:ext uri="{BB962C8B-B14F-4D97-AF65-F5344CB8AC3E}">
        <p14:creationId xmlns:p14="http://schemas.microsoft.com/office/powerpoint/2010/main" val="1408909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4.1.2. RetinaNet-R50</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r>
              <a:rPr lang="en-US" sz="2400">
                <a:ea typeface="Lato"/>
                <a:cs typeface="Lato"/>
              </a:rPr>
              <a:t>One-stage, anchor-based design with strength of:</a:t>
            </a:r>
            <a:endParaRPr lang="en-US">
              <a:ea typeface="Lato"/>
              <a:cs typeface="Lato"/>
            </a:endParaRPr>
          </a:p>
          <a:p>
            <a:pPr marL="0" indent="0">
              <a:buNone/>
            </a:pPr>
            <a:endParaRPr lang="en-US" sz="2400">
              <a:ea typeface="Lato"/>
              <a:cs typeface="Lato"/>
            </a:endParaRPr>
          </a:p>
          <a:p>
            <a:pPr marL="342900" indent="-342900"/>
            <a:r>
              <a:rPr lang="en-US" sz="2400">
                <a:ea typeface="Lato"/>
                <a:cs typeface="Lato"/>
              </a:rPr>
              <a:t>Focal Loss helping in dense and imbalanced dataset </a:t>
            </a:r>
            <a:endParaRPr lang="en-US"/>
          </a:p>
          <a:p>
            <a:pPr marL="342900" indent="-342900"/>
            <a:r>
              <a:rPr lang="en-US" sz="2400">
                <a:ea typeface="Lato"/>
                <a:cs typeface="Lato"/>
              </a:rPr>
              <a:t>Feature pyramids(FPN) which built on top of the backbone, constructing a multi-scale feature pyramid combine high-level semantic information and low-level spatial information, detect objects from varying sizes.</a:t>
            </a:r>
          </a:p>
          <a:p>
            <a:pPr marL="342900" indent="-342900"/>
            <a:r>
              <a:rPr lang="en-US" sz="2400">
                <a:ea typeface="Lato"/>
                <a:cs typeface="Lato"/>
              </a:rPr>
              <a:t>Two subnets, 1 for object classification, 1 for bounding box regression</a:t>
            </a:r>
          </a:p>
          <a:p>
            <a:pPr marL="342900" indent="-342900"/>
            <a:r>
              <a:rPr lang="en-US" sz="2400">
                <a:ea typeface="Lato"/>
                <a:cs typeface="Lato"/>
              </a:rPr>
              <a:t>Resnet 50 is sufficient for residual learning</a:t>
            </a: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8509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4.1.2. RetinaNet-R50</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diagram of a computer network&#10;&#10;Description automatically generated">
            <a:extLst>
              <a:ext uri="{FF2B5EF4-FFF2-40B4-BE49-F238E27FC236}">
                <a16:creationId xmlns:a16="http://schemas.microsoft.com/office/drawing/2014/main" id="{B0B63A6E-A154-45C8-524C-F72EEFD67439}"/>
              </a:ext>
            </a:extLst>
          </p:cNvPr>
          <p:cNvPicPr>
            <a:picLocks noChangeAspect="1"/>
          </p:cNvPicPr>
          <p:nvPr/>
        </p:nvPicPr>
        <p:blipFill>
          <a:blip r:embed="rId2"/>
          <a:stretch>
            <a:fillRect/>
          </a:stretch>
        </p:blipFill>
        <p:spPr>
          <a:xfrm>
            <a:off x="1764070" y="1795448"/>
            <a:ext cx="8123230" cy="3820136"/>
          </a:xfrm>
          <a:prstGeom prst="rect">
            <a:avLst/>
          </a:prstGeom>
        </p:spPr>
      </p:pic>
    </p:spTree>
    <p:extLst>
      <p:ext uri="{BB962C8B-B14F-4D97-AF65-F5344CB8AC3E}">
        <p14:creationId xmlns:p14="http://schemas.microsoft.com/office/powerpoint/2010/main" val="2175600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Small </a:t>
            </a:r>
            <a:r>
              <a:rPr lang="en-US" sz="2800" err="1">
                <a:ea typeface="Questrial"/>
                <a:cs typeface="Questrial"/>
              </a:rPr>
              <a:t>Discusstion</a:t>
            </a:r>
            <a:r>
              <a:rPr lang="en-US" sz="2800">
                <a:ea typeface="Questrial"/>
                <a:cs typeface="Questrial"/>
              </a:rPr>
              <a:t> about </a:t>
            </a:r>
            <a:r>
              <a:rPr lang="en-US" sz="2800" err="1">
                <a:ea typeface="Questrial"/>
                <a:cs typeface="Questrial"/>
              </a:rPr>
              <a:t>FasterRCNN</a:t>
            </a:r>
            <a:r>
              <a:rPr lang="en-US" sz="2800">
                <a:ea typeface="Questrial"/>
                <a:cs typeface="Questrial"/>
              </a:rPr>
              <a:t> and Retina</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1967350"/>
          </a:xfrm>
        </p:spPr>
        <p:txBody>
          <a:bodyPr vert="horz" lIns="91440" tIns="45720" rIns="91440" bIns="45720" rtlCol="0" anchor="t">
            <a:normAutofit/>
          </a:bodyPr>
          <a:lstStyle/>
          <a:p>
            <a:pPr marL="0" indent="0">
              <a:buNone/>
            </a:pPr>
            <a:r>
              <a:rPr lang="en-US" sz="2400">
                <a:ea typeface="Lato"/>
                <a:cs typeface="Lato"/>
              </a:rPr>
              <a:t>For this 2 basic and famous models, we will use no pretrained model for seing how teacher-student method performance, if the teacher is faster RCNN or Retina by its self, it will become pseudo-labeling but we know this no way happening. The hard thing for these 2 for best visualizing result is by choosing NMS and score threshold, default config:</a:t>
            </a:r>
          </a:p>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train on the tracks&#10;&#10;Description automatically generated">
            <a:extLst>
              <a:ext uri="{FF2B5EF4-FFF2-40B4-BE49-F238E27FC236}">
                <a16:creationId xmlns:a16="http://schemas.microsoft.com/office/drawing/2014/main" id="{CC7FCDDE-4E8A-8BB9-AE6B-2226B573DF76}"/>
              </a:ext>
            </a:extLst>
          </p:cNvPr>
          <p:cNvPicPr>
            <a:picLocks noChangeAspect="1"/>
          </p:cNvPicPr>
          <p:nvPr/>
        </p:nvPicPr>
        <p:blipFill>
          <a:blip r:embed="rId2"/>
          <a:stretch>
            <a:fillRect/>
          </a:stretch>
        </p:blipFill>
        <p:spPr>
          <a:xfrm>
            <a:off x="843860" y="3577806"/>
            <a:ext cx="3847561" cy="2520351"/>
          </a:xfrm>
          <a:prstGeom prst="rect">
            <a:avLst/>
          </a:prstGeom>
        </p:spPr>
      </p:pic>
      <p:pic>
        <p:nvPicPr>
          <p:cNvPr id="6" name="Picture 5" descr="A train at a train station&#10;&#10;Description automatically generated">
            <a:extLst>
              <a:ext uri="{FF2B5EF4-FFF2-40B4-BE49-F238E27FC236}">
                <a16:creationId xmlns:a16="http://schemas.microsoft.com/office/drawing/2014/main" id="{6000089B-F011-0C8F-F0C9-CBDC843BA544}"/>
              </a:ext>
            </a:extLst>
          </p:cNvPr>
          <p:cNvPicPr>
            <a:picLocks noChangeAspect="1"/>
          </p:cNvPicPr>
          <p:nvPr/>
        </p:nvPicPr>
        <p:blipFill>
          <a:blip r:embed="rId3"/>
          <a:stretch>
            <a:fillRect/>
          </a:stretch>
        </p:blipFill>
        <p:spPr>
          <a:xfrm>
            <a:off x="6101213" y="3573043"/>
            <a:ext cx="3756445" cy="2529877"/>
          </a:xfrm>
          <a:prstGeom prst="rect">
            <a:avLst/>
          </a:prstGeom>
        </p:spPr>
      </p:pic>
      <p:sp>
        <p:nvSpPr>
          <p:cNvPr id="7" name="TextBox 6">
            <a:extLst>
              <a:ext uri="{FF2B5EF4-FFF2-40B4-BE49-F238E27FC236}">
                <a16:creationId xmlns:a16="http://schemas.microsoft.com/office/drawing/2014/main" id="{224E1BC2-1526-863E-4F85-84A13D79D859}"/>
              </a:ext>
            </a:extLst>
          </p:cNvPr>
          <p:cNvSpPr txBox="1"/>
          <p:nvPr/>
        </p:nvSpPr>
        <p:spPr>
          <a:xfrm>
            <a:off x="1402481" y="6080835"/>
            <a:ext cx="2843841" cy="6607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Faster RCNN, </a:t>
            </a:r>
            <a:r>
              <a:rPr lang="en-US" err="1">
                <a:ea typeface="Lato"/>
                <a:cs typeface="Lato"/>
              </a:rPr>
              <a:t>mAP</a:t>
            </a:r>
            <a:r>
              <a:rPr lang="en-US">
                <a:ea typeface="Lato"/>
                <a:cs typeface="Lato"/>
              </a:rPr>
              <a:t>: 12.9%</a:t>
            </a:r>
          </a:p>
        </p:txBody>
      </p:sp>
      <p:sp>
        <p:nvSpPr>
          <p:cNvPr id="8" name="TextBox 7">
            <a:extLst>
              <a:ext uri="{FF2B5EF4-FFF2-40B4-BE49-F238E27FC236}">
                <a16:creationId xmlns:a16="http://schemas.microsoft.com/office/drawing/2014/main" id="{9BACA182-9255-5058-BBDC-BCAFFBDE80EE}"/>
              </a:ext>
            </a:extLst>
          </p:cNvPr>
          <p:cNvSpPr txBox="1"/>
          <p:nvPr/>
        </p:nvSpPr>
        <p:spPr>
          <a:xfrm>
            <a:off x="6759327" y="609403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ea typeface="Lato"/>
                <a:cs typeface="Lato"/>
              </a:rPr>
              <a:t>RetinaNet</a:t>
            </a:r>
            <a:r>
              <a:rPr lang="en-US">
                <a:ea typeface="Lato"/>
                <a:cs typeface="Lato"/>
              </a:rPr>
              <a:t>, </a:t>
            </a:r>
            <a:r>
              <a:rPr lang="en-US" err="1">
                <a:ea typeface="Lato"/>
                <a:cs typeface="Lato"/>
              </a:rPr>
              <a:t>mAP</a:t>
            </a:r>
            <a:r>
              <a:rPr lang="en-US">
                <a:ea typeface="Lato"/>
                <a:cs typeface="Lato"/>
              </a:rPr>
              <a:t>: 7.2%</a:t>
            </a:r>
          </a:p>
        </p:txBody>
      </p:sp>
    </p:spTree>
    <p:extLst>
      <p:ext uri="{BB962C8B-B14F-4D97-AF65-F5344CB8AC3E}">
        <p14:creationId xmlns:p14="http://schemas.microsoft.com/office/powerpoint/2010/main" val="4201934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Choosing NMS and Score threshlod for FasterRCNN and Retina</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2" name="Table 11">
            <a:extLst>
              <a:ext uri="{FF2B5EF4-FFF2-40B4-BE49-F238E27FC236}">
                <a16:creationId xmlns:a16="http://schemas.microsoft.com/office/drawing/2014/main" id="{6E18BA2D-3DBD-6E9B-142F-28FDFC03D8C4}"/>
              </a:ext>
            </a:extLst>
          </p:cNvPr>
          <p:cNvGraphicFramePr>
            <a:graphicFrameLocks noGrp="1"/>
          </p:cNvGraphicFramePr>
          <p:nvPr>
            <p:extLst>
              <p:ext uri="{D42A27DB-BD31-4B8C-83A1-F6EECF244321}">
                <p14:modId xmlns:p14="http://schemas.microsoft.com/office/powerpoint/2010/main" val="617512609"/>
              </p:ext>
            </p:extLst>
          </p:nvPr>
        </p:nvGraphicFramePr>
        <p:xfrm>
          <a:off x="866383" y="1795396"/>
          <a:ext cx="10152070" cy="767497"/>
        </p:xfrm>
        <a:graphic>
          <a:graphicData uri="http://schemas.openxmlformats.org/drawingml/2006/table">
            <a:tbl>
              <a:tblPr firstRow="1" bandRow="1">
                <a:tableStyleId>{5C22544A-7EE6-4342-B048-85BDC9FD1C3A}</a:tableStyleId>
              </a:tblPr>
              <a:tblGrid>
                <a:gridCol w="2030414">
                  <a:extLst>
                    <a:ext uri="{9D8B030D-6E8A-4147-A177-3AD203B41FA5}">
                      <a16:colId xmlns:a16="http://schemas.microsoft.com/office/drawing/2014/main" val="2914880671"/>
                    </a:ext>
                  </a:extLst>
                </a:gridCol>
                <a:gridCol w="2030414">
                  <a:extLst>
                    <a:ext uri="{9D8B030D-6E8A-4147-A177-3AD203B41FA5}">
                      <a16:colId xmlns:a16="http://schemas.microsoft.com/office/drawing/2014/main" val="92650229"/>
                    </a:ext>
                  </a:extLst>
                </a:gridCol>
                <a:gridCol w="2030414">
                  <a:extLst>
                    <a:ext uri="{9D8B030D-6E8A-4147-A177-3AD203B41FA5}">
                      <a16:colId xmlns:a16="http://schemas.microsoft.com/office/drawing/2014/main" val="1599390159"/>
                    </a:ext>
                  </a:extLst>
                </a:gridCol>
                <a:gridCol w="2030414">
                  <a:extLst>
                    <a:ext uri="{9D8B030D-6E8A-4147-A177-3AD203B41FA5}">
                      <a16:colId xmlns:a16="http://schemas.microsoft.com/office/drawing/2014/main" val="3390653891"/>
                    </a:ext>
                  </a:extLst>
                </a:gridCol>
                <a:gridCol w="2030414">
                  <a:extLst>
                    <a:ext uri="{9D8B030D-6E8A-4147-A177-3AD203B41FA5}">
                      <a16:colId xmlns:a16="http://schemas.microsoft.com/office/drawing/2014/main" val="3657702934"/>
                    </a:ext>
                  </a:extLst>
                </a:gridCol>
              </a:tblGrid>
              <a:tr h="396657">
                <a:tc>
                  <a:txBody>
                    <a:bodyPr/>
                    <a:lstStyle/>
                    <a:p>
                      <a:r>
                        <a:rPr lang="en-US"/>
                        <a:t>Retina</a:t>
                      </a:r>
                    </a:p>
                  </a:txBody>
                  <a:tcPr/>
                </a:tc>
                <a:tc>
                  <a:txBody>
                    <a:bodyPr/>
                    <a:lstStyle/>
                    <a:p>
                      <a:r>
                        <a:rPr lang="en-US"/>
                        <a:t>50, 75</a:t>
                      </a:r>
                    </a:p>
                  </a:txBody>
                  <a:tcPr/>
                </a:tc>
                <a:tc>
                  <a:txBody>
                    <a:bodyPr/>
                    <a:lstStyle/>
                    <a:p>
                      <a:r>
                        <a:rPr lang="en-US"/>
                        <a:t>30, 50</a:t>
                      </a:r>
                    </a:p>
                  </a:txBody>
                  <a:tcPr/>
                </a:tc>
                <a:tc>
                  <a:txBody>
                    <a:bodyPr/>
                    <a:lstStyle/>
                    <a:p>
                      <a:r>
                        <a:rPr lang="en-US"/>
                        <a:t>20, 35</a:t>
                      </a:r>
                    </a:p>
                  </a:txBody>
                  <a:tcPr/>
                </a:tc>
                <a:tc>
                  <a:txBody>
                    <a:bodyPr/>
                    <a:lstStyle/>
                    <a:p>
                      <a:r>
                        <a:rPr lang="en-US"/>
                        <a:t>15, 30</a:t>
                      </a:r>
                    </a:p>
                  </a:txBody>
                  <a:tcPr/>
                </a:tc>
                <a:extLst>
                  <a:ext uri="{0D108BD9-81ED-4DB2-BD59-A6C34878D82A}">
                    <a16:rowId xmlns:a16="http://schemas.microsoft.com/office/drawing/2014/main" val="2743534051"/>
                  </a:ext>
                </a:extLst>
              </a:tr>
              <a:tr h="370840">
                <a:tc>
                  <a:txBody>
                    <a:bodyPr/>
                    <a:lstStyle/>
                    <a:p>
                      <a:r>
                        <a:rPr lang="en-US" err="1"/>
                        <a:t>mAP</a:t>
                      </a:r>
                    </a:p>
                  </a:txBody>
                  <a:tcPr/>
                </a:tc>
                <a:tc>
                  <a:txBody>
                    <a:bodyPr/>
                    <a:lstStyle/>
                    <a:p>
                      <a:r>
                        <a:rPr lang="en-US"/>
                        <a:t>&lt; 1%</a:t>
                      </a:r>
                    </a:p>
                  </a:txBody>
                  <a:tcPr/>
                </a:tc>
                <a:tc>
                  <a:txBody>
                    <a:bodyPr/>
                    <a:lstStyle/>
                    <a:p>
                      <a:r>
                        <a:rPr lang="en-US"/>
                        <a:t>12.7%</a:t>
                      </a:r>
                    </a:p>
                  </a:txBody>
                  <a:tcPr/>
                </a:tc>
                <a:tc>
                  <a:txBody>
                    <a:bodyPr/>
                    <a:lstStyle/>
                    <a:p>
                      <a:r>
                        <a:rPr lang="en-US"/>
                        <a:t>14%</a:t>
                      </a:r>
                    </a:p>
                  </a:txBody>
                  <a:tcPr/>
                </a:tc>
                <a:tc>
                  <a:txBody>
                    <a:bodyPr/>
                    <a:lstStyle/>
                    <a:p>
                      <a:r>
                        <a:rPr lang="en-US"/>
                        <a:t>18.6%</a:t>
                      </a:r>
                    </a:p>
                  </a:txBody>
                  <a:tcPr/>
                </a:tc>
                <a:extLst>
                  <a:ext uri="{0D108BD9-81ED-4DB2-BD59-A6C34878D82A}">
                    <a16:rowId xmlns:a16="http://schemas.microsoft.com/office/drawing/2014/main" val="2138803238"/>
                  </a:ext>
                </a:extLst>
              </a:tr>
            </a:tbl>
          </a:graphicData>
        </a:graphic>
      </p:graphicFrame>
      <p:sp>
        <p:nvSpPr>
          <p:cNvPr id="16" name="Content Placeholder 2">
            <a:extLst>
              <a:ext uri="{FF2B5EF4-FFF2-40B4-BE49-F238E27FC236}">
                <a16:creationId xmlns:a16="http://schemas.microsoft.com/office/drawing/2014/main" id="{8D2FA52F-27A4-DCAD-D403-4F32E74FAA5F}"/>
              </a:ext>
            </a:extLst>
          </p:cNvPr>
          <p:cNvSpPr>
            <a:spLocks noGrp="1"/>
          </p:cNvSpPr>
          <p:nvPr>
            <p:ph idx="1"/>
          </p:nvPr>
        </p:nvSpPr>
        <p:spPr>
          <a:xfrm>
            <a:off x="869515" y="2750597"/>
            <a:ext cx="11073756" cy="526857"/>
          </a:xfrm>
        </p:spPr>
        <p:txBody>
          <a:bodyPr vert="horz" lIns="91440" tIns="45720" rIns="91440" bIns="45720" rtlCol="0" anchor="t">
            <a:normAutofit/>
          </a:bodyPr>
          <a:lstStyle/>
          <a:p>
            <a:pPr marL="0" indent="0">
              <a:buNone/>
            </a:pPr>
            <a:r>
              <a:rPr lang="en-US" sz="2400">
                <a:ea typeface="Lato"/>
                <a:cs typeface="Lato"/>
              </a:rPr>
              <a:t>For Faster RCNN, 50, 75 is good enough so we stop searching -&gt; mAP: 17.2%</a:t>
            </a:r>
          </a:p>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pic>
        <p:nvPicPr>
          <p:cNvPr id="17" name="Picture 16" descr="A train on the tracks&#10;&#10;Description automatically generated">
            <a:extLst>
              <a:ext uri="{FF2B5EF4-FFF2-40B4-BE49-F238E27FC236}">
                <a16:creationId xmlns:a16="http://schemas.microsoft.com/office/drawing/2014/main" id="{FCBD48A2-8755-73D3-703C-DDF5B70735C2}"/>
              </a:ext>
            </a:extLst>
          </p:cNvPr>
          <p:cNvPicPr>
            <a:picLocks noChangeAspect="1"/>
          </p:cNvPicPr>
          <p:nvPr/>
        </p:nvPicPr>
        <p:blipFill>
          <a:blip r:embed="rId2"/>
          <a:stretch>
            <a:fillRect/>
          </a:stretch>
        </p:blipFill>
        <p:spPr>
          <a:xfrm>
            <a:off x="836700" y="3281754"/>
            <a:ext cx="4067697" cy="2674438"/>
          </a:xfrm>
          <a:prstGeom prst="rect">
            <a:avLst/>
          </a:prstGeom>
        </p:spPr>
      </p:pic>
      <p:pic>
        <p:nvPicPr>
          <p:cNvPr id="18" name="Picture 17" descr="A train on the tracks&#10;&#10;Description automatically generated">
            <a:extLst>
              <a:ext uri="{FF2B5EF4-FFF2-40B4-BE49-F238E27FC236}">
                <a16:creationId xmlns:a16="http://schemas.microsoft.com/office/drawing/2014/main" id="{5C8B6048-41C3-B5DD-4F5B-30B14C5B11BF}"/>
              </a:ext>
            </a:extLst>
          </p:cNvPr>
          <p:cNvPicPr>
            <a:picLocks noChangeAspect="1"/>
          </p:cNvPicPr>
          <p:nvPr/>
        </p:nvPicPr>
        <p:blipFill>
          <a:blip r:embed="rId3"/>
          <a:stretch>
            <a:fillRect/>
          </a:stretch>
        </p:blipFill>
        <p:spPr>
          <a:xfrm>
            <a:off x="6258969" y="3276077"/>
            <a:ext cx="4079049" cy="2685790"/>
          </a:xfrm>
          <a:prstGeom prst="rect">
            <a:avLst/>
          </a:prstGeom>
        </p:spPr>
      </p:pic>
      <p:sp>
        <p:nvSpPr>
          <p:cNvPr id="19" name="TextBox 18">
            <a:extLst>
              <a:ext uri="{FF2B5EF4-FFF2-40B4-BE49-F238E27FC236}">
                <a16:creationId xmlns:a16="http://schemas.microsoft.com/office/drawing/2014/main" id="{837A85CE-A870-1455-7217-55E15BD03BF5}"/>
              </a:ext>
            </a:extLst>
          </p:cNvPr>
          <p:cNvSpPr txBox="1"/>
          <p:nvPr/>
        </p:nvSpPr>
        <p:spPr>
          <a:xfrm>
            <a:off x="1503123" y="5960300"/>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Faster RCNN 5075</a:t>
            </a:r>
          </a:p>
        </p:txBody>
      </p:sp>
      <p:sp>
        <p:nvSpPr>
          <p:cNvPr id="20" name="TextBox 19">
            <a:extLst>
              <a:ext uri="{FF2B5EF4-FFF2-40B4-BE49-F238E27FC236}">
                <a16:creationId xmlns:a16="http://schemas.microsoft.com/office/drawing/2014/main" id="{BE6DD4E0-8ED1-AF5E-338E-C0D69050121A}"/>
              </a:ext>
            </a:extLst>
          </p:cNvPr>
          <p:cNvSpPr txBox="1"/>
          <p:nvPr/>
        </p:nvSpPr>
        <p:spPr>
          <a:xfrm>
            <a:off x="6920629" y="596029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Lato"/>
                <a:cs typeface="Lato"/>
              </a:rPr>
              <a:t>RetinaNet 1530</a:t>
            </a:r>
          </a:p>
        </p:txBody>
      </p:sp>
    </p:spTree>
    <p:extLst>
      <p:ext uri="{BB962C8B-B14F-4D97-AF65-F5344CB8AC3E}">
        <p14:creationId xmlns:p14="http://schemas.microsoft.com/office/powerpoint/2010/main" val="325726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6FDA77-1A00-8A23-AEB5-5027F14B6FC4}"/>
              </a:ext>
            </a:extLst>
          </p:cNvPr>
          <p:cNvSpPr txBox="1">
            <a:spLocks/>
          </p:cNvSpPr>
          <p:nvPr/>
        </p:nvSpPr>
        <p:spPr>
          <a:xfrm>
            <a:off x="838200" y="3700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Table Of Content</a:t>
            </a:r>
          </a:p>
        </p:txBody>
      </p:sp>
      <p:sp>
        <p:nvSpPr>
          <p:cNvPr id="7" name="TextBox 6">
            <a:extLst>
              <a:ext uri="{FF2B5EF4-FFF2-40B4-BE49-F238E27FC236}">
                <a16:creationId xmlns:a16="http://schemas.microsoft.com/office/drawing/2014/main" id="{B0189639-84A9-8C0C-1ACE-C78604D86DF2}"/>
              </a:ext>
            </a:extLst>
          </p:cNvPr>
          <p:cNvSpPr txBox="1"/>
          <p:nvPr/>
        </p:nvSpPr>
        <p:spPr>
          <a:xfrm>
            <a:off x="838200" y="1697443"/>
            <a:ext cx="11015268" cy="5124031"/>
          </a:xfrm>
          <a:prstGeom prst="rect">
            <a:avLst/>
          </a:prstGeom>
          <a:noFill/>
        </p:spPr>
        <p:txBody>
          <a:bodyPr wrap="square" lIns="91440" tIns="45720" rIns="91440" bIns="45720" numCol="1" rtlCol="0" anchor="t">
            <a:spAutoFit/>
          </a:bodyPr>
          <a:lstStyle/>
          <a:p>
            <a:pPr marL="971550" indent="-514350">
              <a:lnSpc>
                <a:spcPct val="200000"/>
              </a:lnSpc>
              <a:buFont typeface="+mj-lt"/>
              <a:buAutoNum type="arabicPeriod"/>
            </a:pPr>
            <a:r>
              <a:rPr lang="en-US" sz="2800" b="1">
                <a:ea typeface="Lato"/>
                <a:cs typeface="Lato"/>
              </a:rPr>
              <a:t>Introduction</a:t>
            </a:r>
            <a:endParaRPr lang="en-US" sz="2800" b="1"/>
          </a:p>
          <a:p>
            <a:pPr marL="971550" indent="-514350">
              <a:lnSpc>
                <a:spcPct val="200000"/>
              </a:lnSpc>
              <a:buFont typeface="+mj-lt"/>
              <a:buAutoNum type="arabicPeriod"/>
            </a:pPr>
            <a:r>
              <a:rPr lang="en-US" sz="2800" b="1"/>
              <a:t> Dataset</a:t>
            </a:r>
            <a:endParaRPr lang="en-US" sz="2800" b="1">
              <a:ea typeface="Lato"/>
              <a:cs typeface="Lato"/>
            </a:endParaRPr>
          </a:p>
          <a:p>
            <a:pPr marL="971550" indent="-514350">
              <a:lnSpc>
                <a:spcPct val="200000"/>
              </a:lnSpc>
              <a:buAutoNum type="arabicPeriod"/>
            </a:pPr>
            <a:r>
              <a:rPr lang="en-US" sz="2800" b="1">
                <a:ea typeface="Lato"/>
                <a:cs typeface="Lato"/>
              </a:rPr>
              <a:t>Data </a:t>
            </a:r>
            <a:r>
              <a:rPr lang="en-US" sz="2800" b="1" err="1">
                <a:ea typeface="Lato"/>
                <a:cs typeface="Lato"/>
              </a:rPr>
              <a:t>Augmenation</a:t>
            </a:r>
            <a:r>
              <a:rPr lang="en-US" sz="2800" b="1">
                <a:ea typeface="Lato"/>
                <a:cs typeface="Lato"/>
              </a:rPr>
              <a:t> and Preprocessing</a:t>
            </a:r>
          </a:p>
          <a:p>
            <a:pPr marL="971550" indent="-514350">
              <a:lnSpc>
                <a:spcPct val="200000"/>
              </a:lnSpc>
              <a:buAutoNum type="arabicPeriod"/>
            </a:pPr>
            <a:r>
              <a:rPr lang="en-US" sz="2800" b="1">
                <a:ea typeface="Lato"/>
                <a:cs typeface="Lato"/>
              </a:rPr>
              <a:t>Teacher-Student Models</a:t>
            </a:r>
          </a:p>
          <a:p>
            <a:pPr marL="971550" indent="-514350">
              <a:lnSpc>
                <a:spcPct val="200000"/>
              </a:lnSpc>
              <a:buAutoNum type="arabicPeriod"/>
            </a:pPr>
            <a:r>
              <a:rPr lang="en-US" sz="2800" b="1">
                <a:ea typeface="Lato"/>
                <a:cs typeface="Lato"/>
              </a:rPr>
              <a:t>Unbiased and Efficient Teacher  Models</a:t>
            </a:r>
          </a:p>
          <a:p>
            <a:pPr marL="971550" indent="-514350">
              <a:lnSpc>
                <a:spcPct val="200000"/>
              </a:lnSpc>
              <a:buAutoNum type="arabicPeriod"/>
            </a:pPr>
            <a:r>
              <a:rPr lang="en-US" sz="2800" b="1">
                <a:ea typeface="Lato"/>
                <a:cs typeface="Lato"/>
              </a:rPr>
              <a:t>Experimental Results</a:t>
            </a:r>
          </a:p>
        </p:txBody>
      </p:sp>
    </p:spTree>
    <p:extLst>
      <p:ext uri="{BB962C8B-B14F-4D97-AF65-F5344CB8AC3E}">
        <p14:creationId xmlns:p14="http://schemas.microsoft.com/office/powerpoint/2010/main" val="1268462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4.1.3. SSD300-VGG16</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r>
              <a:rPr lang="en-US" sz="2400">
                <a:ea typeface="Lato"/>
                <a:cs typeface="Lato"/>
              </a:rPr>
              <a:t>Single Shot multibox Detector is one-stage, anchor-based with multi scale architecture, designed to detect objects in a single pass make it famous for short time of detection:</a:t>
            </a:r>
            <a:endParaRPr lang="en-US">
              <a:ea typeface="Lato"/>
              <a:cs typeface="Lato"/>
            </a:endParaRPr>
          </a:p>
          <a:p>
            <a:pPr marL="342900" indent="-342900"/>
            <a:r>
              <a:rPr lang="en-US" sz="2400">
                <a:ea typeface="Lato"/>
                <a:cs typeface="Lato"/>
              </a:rPr>
              <a:t> Number 300 refer to 300x300 pixel input images, we think 300 is enough for optimizing both speed and accuracy</a:t>
            </a:r>
          </a:p>
          <a:p>
            <a:pPr marL="342900" indent="-342900"/>
            <a:r>
              <a:rPr lang="en-US" sz="2400">
                <a:ea typeface="Lato"/>
                <a:cs typeface="Lato"/>
              </a:rPr>
              <a:t>With the help of VGG16 which very deep convoluational network </a:t>
            </a: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nimals | Free Full-Text | An Improved Single Shot Multibox Detector Method  Applied in Body Condition Score for Dairy Cows">
            <a:extLst>
              <a:ext uri="{FF2B5EF4-FFF2-40B4-BE49-F238E27FC236}">
                <a16:creationId xmlns:a16="http://schemas.microsoft.com/office/drawing/2014/main" id="{98A9F51F-85A5-6E6F-A6D7-3407456EE52E}"/>
              </a:ext>
            </a:extLst>
          </p:cNvPr>
          <p:cNvPicPr>
            <a:picLocks noChangeAspect="1"/>
          </p:cNvPicPr>
          <p:nvPr/>
        </p:nvPicPr>
        <p:blipFill>
          <a:blip r:embed="rId2"/>
          <a:stretch>
            <a:fillRect/>
          </a:stretch>
        </p:blipFill>
        <p:spPr>
          <a:xfrm>
            <a:off x="841332" y="4057567"/>
            <a:ext cx="8526047" cy="2438043"/>
          </a:xfrm>
          <a:prstGeom prst="rect">
            <a:avLst/>
          </a:prstGeom>
        </p:spPr>
      </p:pic>
    </p:spTree>
    <p:extLst>
      <p:ext uri="{BB962C8B-B14F-4D97-AF65-F5344CB8AC3E}">
        <p14:creationId xmlns:p14="http://schemas.microsoft.com/office/powerpoint/2010/main" val="3186355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4.1.4. YoLov9,v10</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5">
            <a:extLst>
              <a:ext uri="{FF2B5EF4-FFF2-40B4-BE49-F238E27FC236}">
                <a16:creationId xmlns:a16="http://schemas.microsoft.com/office/drawing/2014/main" id="{3C4421D8-5C06-16A2-E812-275742CE1648}"/>
              </a:ext>
            </a:extLst>
          </p:cNvPr>
          <p:cNvSpPr>
            <a:spLocks noGrp="1"/>
          </p:cNvSpPr>
          <p:nvPr>
            <p:ph idx="1"/>
          </p:nvPr>
        </p:nvSpPr>
        <p:spPr/>
        <p:txBody>
          <a:bodyPr vert="horz" lIns="91440" tIns="45720" rIns="91440" bIns="45720" rtlCol="0" anchor="t">
            <a:normAutofit/>
          </a:bodyPr>
          <a:lstStyle/>
          <a:p>
            <a:r>
              <a:rPr lang="en-US" sz="1800">
                <a:ea typeface="Lato"/>
                <a:cs typeface="Lato"/>
              </a:rPr>
              <a:t>You Only Look Once is a series of highly popular object detection models known for their real-time performance and high accuracy</a:t>
            </a:r>
            <a:endParaRPr lang="en-US">
              <a:ea typeface="Lato"/>
              <a:cs typeface="Lato"/>
            </a:endParaRPr>
          </a:p>
          <a:p>
            <a:r>
              <a:rPr lang="en-US" sz="1800">
                <a:ea typeface="Lato"/>
                <a:cs typeface="Lato"/>
              </a:rPr>
              <a:t>Here we use version 9 which have released only few months ago and version 10 which less than a month public released</a:t>
            </a:r>
          </a:p>
          <a:p>
            <a:r>
              <a:rPr lang="en-US" sz="1800">
                <a:ea typeface="Lato"/>
                <a:cs typeface="Lato"/>
              </a:rPr>
              <a:t>For testing, we use Yolov9-C for pretrain model, hoping to get the most powerful model and Yolov9-m which is smaller one for no pretrain one for finding the answer for question if small amount of label data is enough for Yolov9 learnt. </a:t>
            </a:r>
          </a:p>
          <a:p>
            <a:r>
              <a:rPr lang="en-US" sz="1800">
                <a:ea typeface="Lato"/>
                <a:cs typeface="Lato"/>
              </a:rPr>
              <a:t>Yolov10-L is kind of same size with Yolov9-C, helpful for </a:t>
            </a:r>
            <a:r>
              <a:rPr lang="en-US" sz="1800" err="1">
                <a:ea typeface="Lato"/>
                <a:cs typeface="Lato"/>
              </a:rPr>
              <a:t>comparision</a:t>
            </a:r>
            <a:r>
              <a:rPr lang="en-US" sz="1800">
                <a:ea typeface="Lato"/>
                <a:cs typeface="Lato"/>
              </a:rPr>
              <a:t> </a:t>
            </a:r>
          </a:p>
        </p:txBody>
      </p:sp>
      <p:graphicFrame>
        <p:nvGraphicFramePr>
          <p:cNvPr id="8" name="Table 7">
            <a:extLst>
              <a:ext uri="{FF2B5EF4-FFF2-40B4-BE49-F238E27FC236}">
                <a16:creationId xmlns:a16="http://schemas.microsoft.com/office/drawing/2014/main" id="{79365222-4C6B-05C1-E7EC-8A42885E42DC}"/>
              </a:ext>
            </a:extLst>
          </p:cNvPr>
          <p:cNvGraphicFramePr>
            <a:graphicFrameLocks noGrp="1"/>
          </p:cNvGraphicFramePr>
          <p:nvPr>
            <p:extLst>
              <p:ext uri="{D42A27DB-BD31-4B8C-83A1-F6EECF244321}">
                <p14:modId xmlns:p14="http://schemas.microsoft.com/office/powerpoint/2010/main" val="177315164"/>
              </p:ext>
            </p:extLst>
          </p:nvPr>
        </p:nvGraphicFramePr>
        <p:xfrm>
          <a:off x="838200" y="4467225"/>
          <a:ext cx="8366980" cy="1714736"/>
        </p:xfrm>
        <a:graphic>
          <a:graphicData uri="http://schemas.openxmlformats.org/drawingml/2006/table">
            <a:tbl>
              <a:tblPr firstRow="1" bandRow="1">
                <a:tableStyleId>{5C22544A-7EE6-4342-B048-85BDC9FD1C3A}</a:tableStyleId>
              </a:tblPr>
              <a:tblGrid>
                <a:gridCol w="2091745">
                  <a:extLst>
                    <a:ext uri="{9D8B030D-6E8A-4147-A177-3AD203B41FA5}">
                      <a16:colId xmlns:a16="http://schemas.microsoft.com/office/drawing/2014/main" val="442175584"/>
                    </a:ext>
                  </a:extLst>
                </a:gridCol>
                <a:gridCol w="2091745">
                  <a:extLst>
                    <a:ext uri="{9D8B030D-6E8A-4147-A177-3AD203B41FA5}">
                      <a16:colId xmlns:a16="http://schemas.microsoft.com/office/drawing/2014/main" val="2037531512"/>
                    </a:ext>
                  </a:extLst>
                </a:gridCol>
                <a:gridCol w="2091745">
                  <a:extLst>
                    <a:ext uri="{9D8B030D-6E8A-4147-A177-3AD203B41FA5}">
                      <a16:colId xmlns:a16="http://schemas.microsoft.com/office/drawing/2014/main" val="11834157"/>
                    </a:ext>
                  </a:extLst>
                </a:gridCol>
                <a:gridCol w="2091745">
                  <a:extLst>
                    <a:ext uri="{9D8B030D-6E8A-4147-A177-3AD203B41FA5}">
                      <a16:colId xmlns:a16="http://schemas.microsoft.com/office/drawing/2014/main" val="1504608633"/>
                    </a:ext>
                  </a:extLst>
                </a:gridCol>
              </a:tblGrid>
              <a:tr h="428684">
                <a:tc>
                  <a:txBody>
                    <a:bodyPr/>
                    <a:lstStyle/>
                    <a:p>
                      <a:endParaRPr lang="en-US"/>
                    </a:p>
                  </a:txBody>
                  <a:tcPr/>
                </a:tc>
                <a:tc>
                  <a:txBody>
                    <a:bodyPr/>
                    <a:lstStyle/>
                    <a:p>
                      <a:r>
                        <a:rPr lang="en-US"/>
                        <a:t>Test Size</a:t>
                      </a:r>
                    </a:p>
                  </a:txBody>
                  <a:tcPr/>
                </a:tc>
                <a:tc>
                  <a:txBody>
                    <a:bodyPr/>
                    <a:lstStyle/>
                    <a:p>
                      <a:r>
                        <a:rPr lang="en-US"/>
                        <a:t>Params</a:t>
                      </a:r>
                    </a:p>
                  </a:txBody>
                  <a:tcPr/>
                </a:tc>
                <a:tc>
                  <a:txBody>
                    <a:bodyPr/>
                    <a:lstStyle/>
                    <a:p>
                      <a:r>
                        <a:rPr lang="en-US"/>
                        <a:t>FLOPs</a:t>
                      </a:r>
                    </a:p>
                  </a:txBody>
                  <a:tcPr/>
                </a:tc>
                <a:extLst>
                  <a:ext uri="{0D108BD9-81ED-4DB2-BD59-A6C34878D82A}">
                    <a16:rowId xmlns:a16="http://schemas.microsoft.com/office/drawing/2014/main" val="1790864690"/>
                  </a:ext>
                </a:extLst>
              </a:tr>
              <a:tr h="428684">
                <a:tc>
                  <a:txBody>
                    <a:bodyPr/>
                    <a:lstStyle/>
                    <a:p>
                      <a:r>
                        <a:rPr lang="en-US"/>
                        <a:t>YoLov9-C</a:t>
                      </a:r>
                    </a:p>
                  </a:txBody>
                  <a:tcPr/>
                </a:tc>
                <a:tc>
                  <a:txBody>
                    <a:bodyPr/>
                    <a:lstStyle/>
                    <a:p>
                      <a:r>
                        <a:rPr lang="en-US"/>
                        <a:t>640</a:t>
                      </a:r>
                    </a:p>
                  </a:txBody>
                  <a:tcPr/>
                </a:tc>
                <a:tc>
                  <a:txBody>
                    <a:bodyPr/>
                    <a:lstStyle/>
                    <a:p>
                      <a:r>
                        <a:rPr lang="en-US"/>
                        <a:t>20.0M</a:t>
                      </a:r>
                    </a:p>
                  </a:txBody>
                  <a:tcPr/>
                </a:tc>
                <a:tc>
                  <a:txBody>
                    <a:bodyPr/>
                    <a:lstStyle/>
                    <a:p>
                      <a:r>
                        <a:rPr lang="en-US"/>
                        <a:t>76.3G</a:t>
                      </a:r>
                    </a:p>
                  </a:txBody>
                  <a:tcPr/>
                </a:tc>
                <a:extLst>
                  <a:ext uri="{0D108BD9-81ED-4DB2-BD59-A6C34878D82A}">
                    <a16:rowId xmlns:a16="http://schemas.microsoft.com/office/drawing/2014/main" val="3686637752"/>
                  </a:ext>
                </a:extLst>
              </a:tr>
              <a:tr h="428684">
                <a:tc>
                  <a:txBody>
                    <a:bodyPr/>
                    <a:lstStyle/>
                    <a:p>
                      <a:r>
                        <a:rPr lang="en-US"/>
                        <a:t>YoLov9-M</a:t>
                      </a:r>
                    </a:p>
                  </a:txBody>
                  <a:tcPr/>
                </a:tc>
                <a:tc>
                  <a:txBody>
                    <a:bodyPr/>
                    <a:lstStyle/>
                    <a:p>
                      <a:r>
                        <a:rPr lang="en-US"/>
                        <a:t>640</a:t>
                      </a:r>
                    </a:p>
                  </a:txBody>
                  <a:tcPr/>
                </a:tc>
                <a:tc>
                  <a:txBody>
                    <a:bodyPr/>
                    <a:lstStyle/>
                    <a:p>
                      <a:r>
                        <a:rPr lang="en-US"/>
                        <a:t>25.3M</a:t>
                      </a:r>
                    </a:p>
                  </a:txBody>
                  <a:tcPr/>
                </a:tc>
                <a:tc>
                  <a:txBody>
                    <a:bodyPr/>
                    <a:lstStyle/>
                    <a:p>
                      <a:r>
                        <a:rPr lang="en-US"/>
                        <a:t>102.1G</a:t>
                      </a:r>
                    </a:p>
                  </a:txBody>
                  <a:tcPr/>
                </a:tc>
                <a:extLst>
                  <a:ext uri="{0D108BD9-81ED-4DB2-BD59-A6C34878D82A}">
                    <a16:rowId xmlns:a16="http://schemas.microsoft.com/office/drawing/2014/main" val="1227063979"/>
                  </a:ext>
                </a:extLst>
              </a:tr>
              <a:tr h="428684">
                <a:tc>
                  <a:txBody>
                    <a:bodyPr/>
                    <a:lstStyle/>
                    <a:p>
                      <a:r>
                        <a:rPr lang="en-US"/>
                        <a:t>YoLov10-L</a:t>
                      </a:r>
                    </a:p>
                  </a:txBody>
                  <a:tcPr/>
                </a:tc>
                <a:tc>
                  <a:txBody>
                    <a:bodyPr/>
                    <a:lstStyle/>
                    <a:p>
                      <a:r>
                        <a:rPr lang="en-US"/>
                        <a:t>640</a:t>
                      </a:r>
                    </a:p>
                  </a:txBody>
                  <a:tcPr/>
                </a:tc>
                <a:tc>
                  <a:txBody>
                    <a:bodyPr/>
                    <a:lstStyle/>
                    <a:p>
                      <a:r>
                        <a:rPr lang="en-US"/>
                        <a:t>24.4M</a:t>
                      </a:r>
                    </a:p>
                  </a:txBody>
                  <a:tcPr/>
                </a:tc>
                <a:tc>
                  <a:txBody>
                    <a:bodyPr/>
                    <a:lstStyle/>
                    <a:p>
                      <a:r>
                        <a:rPr lang="en-US"/>
                        <a:t>124.3G</a:t>
                      </a:r>
                    </a:p>
                  </a:txBody>
                  <a:tcPr/>
                </a:tc>
                <a:extLst>
                  <a:ext uri="{0D108BD9-81ED-4DB2-BD59-A6C34878D82A}">
                    <a16:rowId xmlns:a16="http://schemas.microsoft.com/office/drawing/2014/main" val="651928590"/>
                  </a:ext>
                </a:extLst>
              </a:tr>
            </a:tbl>
          </a:graphicData>
        </a:graphic>
      </p:graphicFrame>
    </p:spTree>
    <p:extLst>
      <p:ext uri="{BB962C8B-B14F-4D97-AF65-F5344CB8AC3E}">
        <p14:creationId xmlns:p14="http://schemas.microsoft.com/office/powerpoint/2010/main" val="2380651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4.1.4. YoLov9,v10</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Content Placeholder 2">
            <a:extLst>
              <a:ext uri="{FF2B5EF4-FFF2-40B4-BE49-F238E27FC236}">
                <a16:creationId xmlns:a16="http://schemas.microsoft.com/office/drawing/2014/main" id="{EA419DE4-96CB-26AE-6C9A-753BC9DAADB2}"/>
              </a:ext>
            </a:extLst>
          </p:cNvPr>
          <p:cNvPicPr>
            <a:picLocks noGrp="1" noChangeAspect="1"/>
          </p:cNvPicPr>
          <p:nvPr>
            <p:ph idx="1"/>
          </p:nvPr>
        </p:nvPicPr>
        <p:blipFill>
          <a:blip r:embed="rId2"/>
          <a:stretch>
            <a:fillRect/>
          </a:stretch>
        </p:blipFill>
        <p:spPr>
          <a:xfrm>
            <a:off x="6506798" y="1794310"/>
            <a:ext cx="4700295" cy="3077858"/>
          </a:xfrm>
        </p:spPr>
      </p:pic>
      <p:pic>
        <p:nvPicPr>
          <p:cNvPr id="4" name="Picture 3" descr="A graph of different colored lines&#10;&#10;Description automatically generated">
            <a:extLst>
              <a:ext uri="{FF2B5EF4-FFF2-40B4-BE49-F238E27FC236}">
                <a16:creationId xmlns:a16="http://schemas.microsoft.com/office/drawing/2014/main" id="{5FF7357B-D98F-0CAC-2A0D-3934736FE681}"/>
              </a:ext>
            </a:extLst>
          </p:cNvPr>
          <p:cNvPicPr>
            <a:picLocks noChangeAspect="1"/>
          </p:cNvPicPr>
          <p:nvPr/>
        </p:nvPicPr>
        <p:blipFill>
          <a:blip r:embed="rId3"/>
          <a:stretch>
            <a:fillRect/>
          </a:stretch>
        </p:blipFill>
        <p:spPr>
          <a:xfrm>
            <a:off x="837678" y="1795397"/>
            <a:ext cx="4556343" cy="3079315"/>
          </a:xfrm>
          <a:prstGeom prst="rect">
            <a:avLst/>
          </a:prstGeom>
        </p:spPr>
      </p:pic>
      <p:sp>
        <p:nvSpPr>
          <p:cNvPr id="7" name="TextBox 6">
            <a:extLst>
              <a:ext uri="{FF2B5EF4-FFF2-40B4-BE49-F238E27FC236}">
                <a16:creationId xmlns:a16="http://schemas.microsoft.com/office/drawing/2014/main" id="{B7C66CC3-C604-9B04-6ED9-35DF74940531}"/>
              </a:ext>
            </a:extLst>
          </p:cNvPr>
          <p:cNvSpPr txBox="1"/>
          <p:nvPr/>
        </p:nvSpPr>
        <p:spPr>
          <a:xfrm>
            <a:off x="1743205" y="487471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Lato"/>
                <a:cs typeface="Lato"/>
              </a:rPr>
              <a:t>YoLov10</a:t>
            </a:r>
            <a:endParaRPr lang="en-US">
              <a:ea typeface="Lato"/>
              <a:cs typeface="Lato"/>
            </a:endParaRPr>
          </a:p>
        </p:txBody>
      </p:sp>
      <p:sp>
        <p:nvSpPr>
          <p:cNvPr id="9" name="TextBox 8">
            <a:extLst>
              <a:ext uri="{FF2B5EF4-FFF2-40B4-BE49-F238E27FC236}">
                <a16:creationId xmlns:a16="http://schemas.microsoft.com/office/drawing/2014/main" id="{88288861-A650-ABFF-1078-BB336C76A666}"/>
              </a:ext>
            </a:extLst>
          </p:cNvPr>
          <p:cNvSpPr txBox="1"/>
          <p:nvPr/>
        </p:nvSpPr>
        <p:spPr>
          <a:xfrm>
            <a:off x="7484300" y="487471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Lato"/>
                <a:cs typeface="Lato"/>
              </a:rPr>
              <a:t>YoLov9</a:t>
            </a:r>
          </a:p>
        </p:txBody>
      </p:sp>
    </p:spTree>
    <p:extLst>
      <p:ext uri="{BB962C8B-B14F-4D97-AF65-F5344CB8AC3E}">
        <p14:creationId xmlns:p14="http://schemas.microsoft.com/office/powerpoint/2010/main" val="17818827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4.1.4. YoLov9,v10</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B7C66CC3-C604-9B04-6ED9-35DF74940531}"/>
              </a:ext>
            </a:extLst>
          </p:cNvPr>
          <p:cNvSpPr txBox="1"/>
          <p:nvPr/>
        </p:nvSpPr>
        <p:spPr>
          <a:xfrm>
            <a:off x="1784958" y="487471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Lato"/>
                <a:cs typeface="Lato"/>
              </a:rPr>
              <a:t>YoLov10</a:t>
            </a:r>
            <a:endParaRPr lang="en-US">
              <a:ea typeface="Lato"/>
              <a:cs typeface="Lato"/>
            </a:endParaRPr>
          </a:p>
        </p:txBody>
      </p:sp>
      <p:sp>
        <p:nvSpPr>
          <p:cNvPr id="9" name="TextBox 8">
            <a:extLst>
              <a:ext uri="{FF2B5EF4-FFF2-40B4-BE49-F238E27FC236}">
                <a16:creationId xmlns:a16="http://schemas.microsoft.com/office/drawing/2014/main" id="{88288861-A650-ABFF-1078-BB336C76A666}"/>
              </a:ext>
            </a:extLst>
          </p:cNvPr>
          <p:cNvSpPr txBox="1"/>
          <p:nvPr/>
        </p:nvSpPr>
        <p:spPr>
          <a:xfrm>
            <a:off x="7484300" y="487471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Lato"/>
                <a:cs typeface="Lato"/>
              </a:rPr>
              <a:t>YoLov9</a:t>
            </a:r>
          </a:p>
        </p:txBody>
      </p:sp>
      <p:pic>
        <p:nvPicPr>
          <p:cNvPr id="10" name="Content Placeholder 9" descr="A group of ships in a body of water&#10;&#10;Description automatically generated">
            <a:extLst>
              <a:ext uri="{FF2B5EF4-FFF2-40B4-BE49-F238E27FC236}">
                <a16:creationId xmlns:a16="http://schemas.microsoft.com/office/drawing/2014/main" id="{66607039-1514-EFED-05E8-901011396F92}"/>
              </a:ext>
            </a:extLst>
          </p:cNvPr>
          <p:cNvPicPr>
            <a:picLocks noGrp="1" noChangeAspect="1"/>
          </p:cNvPicPr>
          <p:nvPr>
            <p:ph idx="1"/>
          </p:nvPr>
        </p:nvPicPr>
        <p:blipFill>
          <a:blip r:embed="rId2"/>
          <a:stretch>
            <a:fillRect/>
          </a:stretch>
        </p:blipFill>
        <p:spPr>
          <a:xfrm>
            <a:off x="6535445" y="1794310"/>
            <a:ext cx="4643001" cy="3077859"/>
          </a:xfrm>
        </p:spPr>
      </p:pic>
      <p:pic>
        <p:nvPicPr>
          <p:cNvPr id="11" name="Picture 10" descr="A group of boats in the water&#10;&#10;Description automatically generated">
            <a:extLst>
              <a:ext uri="{FF2B5EF4-FFF2-40B4-BE49-F238E27FC236}">
                <a16:creationId xmlns:a16="http://schemas.microsoft.com/office/drawing/2014/main" id="{A29DB35D-1EFE-C773-A371-383378CCFC80}"/>
              </a:ext>
            </a:extLst>
          </p:cNvPr>
          <p:cNvPicPr>
            <a:picLocks noChangeAspect="1"/>
          </p:cNvPicPr>
          <p:nvPr/>
        </p:nvPicPr>
        <p:blipFill>
          <a:blip r:embed="rId3"/>
          <a:stretch>
            <a:fillRect/>
          </a:stretch>
        </p:blipFill>
        <p:spPr>
          <a:xfrm>
            <a:off x="837898" y="1795397"/>
            <a:ext cx="4639409" cy="3079316"/>
          </a:xfrm>
          <a:prstGeom prst="rect">
            <a:avLst/>
          </a:prstGeom>
        </p:spPr>
      </p:pic>
    </p:spTree>
    <p:extLst>
      <p:ext uri="{BB962C8B-B14F-4D97-AF65-F5344CB8AC3E}">
        <p14:creationId xmlns:p14="http://schemas.microsoft.com/office/powerpoint/2010/main" val="1295817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4.1.4. YoLov9,v10</a:t>
            </a:r>
            <a:endParaRPr lang="en-US" sz="28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B7C66CC3-C604-9B04-6ED9-35DF74940531}"/>
              </a:ext>
            </a:extLst>
          </p:cNvPr>
          <p:cNvSpPr txBox="1"/>
          <p:nvPr/>
        </p:nvSpPr>
        <p:spPr>
          <a:xfrm>
            <a:off x="1826711" y="5240054"/>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Lato"/>
                <a:cs typeface="Lato"/>
              </a:rPr>
              <a:t>YoLov10</a:t>
            </a:r>
            <a:endParaRPr lang="en-US">
              <a:ea typeface="Lato"/>
              <a:cs typeface="Lato"/>
            </a:endParaRPr>
          </a:p>
        </p:txBody>
      </p:sp>
      <p:sp>
        <p:nvSpPr>
          <p:cNvPr id="9" name="TextBox 8">
            <a:extLst>
              <a:ext uri="{FF2B5EF4-FFF2-40B4-BE49-F238E27FC236}">
                <a16:creationId xmlns:a16="http://schemas.microsoft.com/office/drawing/2014/main" id="{88288861-A650-ABFF-1078-BB336C76A666}"/>
              </a:ext>
            </a:extLst>
          </p:cNvPr>
          <p:cNvSpPr txBox="1"/>
          <p:nvPr/>
        </p:nvSpPr>
        <p:spPr>
          <a:xfrm>
            <a:off x="7296409" y="5240054"/>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Lato"/>
                <a:cs typeface="Lato"/>
              </a:rPr>
              <a:t>YoLov9</a:t>
            </a:r>
          </a:p>
        </p:txBody>
      </p:sp>
      <p:pic>
        <p:nvPicPr>
          <p:cNvPr id="3" name="Picture 2" descr="A aerial view of a dock with boats and buildings&#10;&#10;Description automatically generated">
            <a:extLst>
              <a:ext uri="{FF2B5EF4-FFF2-40B4-BE49-F238E27FC236}">
                <a16:creationId xmlns:a16="http://schemas.microsoft.com/office/drawing/2014/main" id="{B302FFB0-FA92-825D-54A5-A7FF0075D8AA}"/>
              </a:ext>
            </a:extLst>
          </p:cNvPr>
          <p:cNvPicPr>
            <a:picLocks noChangeAspect="1"/>
          </p:cNvPicPr>
          <p:nvPr/>
        </p:nvPicPr>
        <p:blipFill>
          <a:blip r:embed="rId2"/>
          <a:stretch>
            <a:fillRect/>
          </a:stretch>
        </p:blipFill>
        <p:spPr>
          <a:xfrm>
            <a:off x="835068" y="1795397"/>
            <a:ext cx="4718137" cy="3444658"/>
          </a:xfrm>
          <a:prstGeom prst="rect">
            <a:avLst/>
          </a:prstGeom>
        </p:spPr>
      </p:pic>
      <p:pic>
        <p:nvPicPr>
          <p:cNvPr id="8" name="Content Placeholder 7" descr="A dock with boats and buildings in the water&#10;&#10;Description automatically generated">
            <a:extLst>
              <a:ext uri="{FF2B5EF4-FFF2-40B4-BE49-F238E27FC236}">
                <a16:creationId xmlns:a16="http://schemas.microsoft.com/office/drawing/2014/main" id="{122258DF-8E12-906F-C695-5F1080ABD5FD}"/>
              </a:ext>
            </a:extLst>
          </p:cNvPr>
          <p:cNvPicPr>
            <a:picLocks noGrp="1" noChangeAspect="1"/>
          </p:cNvPicPr>
          <p:nvPr>
            <p:ph idx="1"/>
          </p:nvPr>
        </p:nvPicPr>
        <p:blipFill>
          <a:blip r:embed="rId3"/>
          <a:stretch>
            <a:fillRect/>
          </a:stretch>
        </p:blipFill>
        <p:spPr>
          <a:xfrm>
            <a:off x="6399684" y="1794310"/>
            <a:ext cx="4716195" cy="3443201"/>
          </a:xfrm>
        </p:spPr>
      </p:pic>
    </p:spTree>
    <p:extLst>
      <p:ext uri="{BB962C8B-B14F-4D97-AF65-F5344CB8AC3E}">
        <p14:creationId xmlns:p14="http://schemas.microsoft.com/office/powerpoint/2010/main" val="3782657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4.1.5. DETR</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0752294" cy="4716354"/>
          </a:xfrm>
        </p:spPr>
        <p:txBody>
          <a:bodyPr vert="horz" lIns="91440" tIns="45720" rIns="91440" bIns="45720" rtlCol="0" anchor="t">
            <a:normAutofit/>
          </a:bodyPr>
          <a:lstStyle/>
          <a:p>
            <a:pPr marL="0" indent="0">
              <a:buNone/>
            </a:pPr>
            <a:r>
              <a:rPr lang="en-US" sz="2400" err="1">
                <a:ea typeface="+mn-lt"/>
                <a:cs typeface="+mn-lt"/>
              </a:rPr>
              <a:t>DEtection</a:t>
            </a:r>
            <a:r>
              <a:rPr lang="en-US" sz="2400">
                <a:ea typeface="+mn-lt"/>
                <a:cs typeface="+mn-lt"/>
              </a:rPr>
              <a:t> </a:t>
            </a:r>
            <a:r>
              <a:rPr lang="en-US" sz="2400" err="1">
                <a:ea typeface="+mn-lt"/>
                <a:cs typeface="+mn-lt"/>
              </a:rPr>
              <a:t>TRansformer</a:t>
            </a:r>
            <a:r>
              <a:rPr lang="en-US" sz="2400">
                <a:ea typeface="+mn-lt"/>
                <a:cs typeface="+mn-lt"/>
              </a:rPr>
              <a:t> (DETR) uses a transformer architecture for object detection. Image is passed through a CNN for features extraction and take image into 1 dimension feature, and combine with positional encoding for putting into transformer encoder become purely transformer like in other NLP problem.</a:t>
            </a: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diagram of a transformer decoder&#10;&#10;Description automatically generated">
            <a:extLst>
              <a:ext uri="{FF2B5EF4-FFF2-40B4-BE49-F238E27FC236}">
                <a16:creationId xmlns:a16="http://schemas.microsoft.com/office/drawing/2014/main" id="{8037952A-97D0-8EE6-7F54-ADA124C45FA9}"/>
              </a:ext>
            </a:extLst>
          </p:cNvPr>
          <p:cNvPicPr>
            <a:picLocks noChangeAspect="1"/>
          </p:cNvPicPr>
          <p:nvPr/>
        </p:nvPicPr>
        <p:blipFill>
          <a:blip r:embed="rId2"/>
          <a:stretch>
            <a:fillRect/>
          </a:stretch>
        </p:blipFill>
        <p:spPr>
          <a:xfrm>
            <a:off x="918636" y="3430520"/>
            <a:ext cx="9897882" cy="2672073"/>
          </a:xfrm>
          <a:prstGeom prst="rect">
            <a:avLst/>
          </a:prstGeom>
        </p:spPr>
      </p:pic>
    </p:spTree>
    <p:extLst>
      <p:ext uri="{BB962C8B-B14F-4D97-AF65-F5344CB8AC3E}">
        <p14:creationId xmlns:p14="http://schemas.microsoft.com/office/powerpoint/2010/main" val="3428199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4.1 Teacher Model</a:t>
            </a:r>
            <a:br>
              <a:rPr lang="en-US"/>
            </a:br>
            <a:r>
              <a:rPr lang="en-US" sz="2800">
                <a:ea typeface="Questrial"/>
                <a:cs typeface="Questrial"/>
              </a:rPr>
              <a:t>4.1.6 Choosing teacher Model(15 epochs)</a:t>
            </a:r>
            <a:endParaRPr lang="en-US" sz="2800"/>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F0B42278-DACA-E415-241A-36A690601BC1}"/>
              </a:ext>
            </a:extLst>
          </p:cNvPr>
          <p:cNvGraphicFramePr>
            <a:graphicFrameLocks noGrp="1"/>
          </p:cNvGraphicFramePr>
          <p:nvPr>
            <p:extLst>
              <p:ext uri="{D42A27DB-BD31-4B8C-83A1-F6EECF244321}">
                <p14:modId xmlns:p14="http://schemas.microsoft.com/office/powerpoint/2010/main" val="3691224339"/>
              </p:ext>
            </p:extLst>
          </p:nvPr>
        </p:nvGraphicFramePr>
        <p:xfrm>
          <a:off x="552450" y="1981200"/>
          <a:ext cx="11533429" cy="3421377"/>
        </p:xfrm>
        <a:graphic>
          <a:graphicData uri="http://schemas.openxmlformats.org/drawingml/2006/table">
            <a:tbl>
              <a:tblPr firstRow="1" bandRow="1">
                <a:tableStyleId>{5C22544A-7EE6-4342-B048-85BDC9FD1C3A}</a:tableStyleId>
              </a:tblPr>
              <a:tblGrid>
                <a:gridCol w="2390382">
                  <a:extLst>
                    <a:ext uri="{9D8B030D-6E8A-4147-A177-3AD203B41FA5}">
                      <a16:colId xmlns:a16="http://schemas.microsoft.com/office/drawing/2014/main" val="3285175311"/>
                    </a:ext>
                  </a:extLst>
                </a:gridCol>
                <a:gridCol w="1576191">
                  <a:extLst>
                    <a:ext uri="{9D8B030D-6E8A-4147-A177-3AD203B41FA5}">
                      <a16:colId xmlns:a16="http://schemas.microsoft.com/office/drawing/2014/main" val="424824132"/>
                    </a:ext>
                  </a:extLst>
                </a:gridCol>
                <a:gridCol w="1430054">
                  <a:extLst>
                    <a:ext uri="{9D8B030D-6E8A-4147-A177-3AD203B41FA5}">
                      <a16:colId xmlns:a16="http://schemas.microsoft.com/office/drawing/2014/main" val="1978288604"/>
                    </a:ext>
                  </a:extLst>
                </a:gridCol>
                <a:gridCol w="1732767">
                  <a:extLst>
                    <a:ext uri="{9D8B030D-6E8A-4147-A177-3AD203B41FA5}">
                      <a16:colId xmlns:a16="http://schemas.microsoft.com/office/drawing/2014/main" val="1204589661"/>
                    </a:ext>
                  </a:extLst>
                </a:gridCol>
                <a:gridCol w="1691013">
                  <a:extLst>
                    <a:ext uri="{9D8B030D-6E8A-4147-A177-3AD203B41FA5}">
                      <a16:colId xmlns:a16="http://schemas.microsoft.com/office/drawing/2014/main" val="1609036868"/>
                    </a:ext>
                  </a:extLst>
                </a:gridCol>
                <a:gridCol w="1328984">
                  <a:extLst>
                    <a:ext uri="{9D8B030D-6E8A-4147-A177-3AD203B41FA5}">
                      <a16:colId xmlns:a16="http://schemas.microsoft.com/office/drawing/2014/main" val="434090212"/>
                    </a:ext>
                  </a:extLst>
                </a:gridCol>
                <a:gridCol w="1384038">
                  <a:extLst>
                    <a:ext uri="{9D8B030D-6E8A-4147-A177-3AD203B41FA5}">
                      <a16:colId xmlns:a16="http://schemas.microsoft.com/office/drawing/2014/main" val="2363369780"/>
                    </a:ext>
                  </a:extLst>
                </a:gridCol>
              </a:tblGrid>
              <a:tr h="1344145">
                <a:tc>
                  <a:txBody>
                    <a:bodyPr/>
                    <a:lstStyle/>
                    <a:p>
                      <a:endParaRPr lang="en-US"/>
                    </a:p>
                  </a:txBody>
                  <a:tcPr/>
                </a:tc>
                <a:tc>
                  <a:txBody>
                    <a:bodyPr/>
                    <a:lstStyle/>
                    <a:p>
                      <a:r>
                        <a:rPr lang="en-US" err="1"/>
                        <a:t>FasterRCNN</a:t>
                      </a:r>
                    </a:p>
                    <a:p>
                      <a:pPr lvl="0">
                        <a:buNone/>
                      </a:pPr>
                      <a:r>
                        <a:rPr lang="en-US"/>
                        <a:t>-R50</a:t>
                      </a:r>
                    </a:p>
                    <a:p>
                      <a:pPr lvl="0">
                        <a:buNone/>
                      </a:pPr>
                      <a:r>
                        <a:rPr lang="en-US"/>
                        <a:t>No pretrain</a:t>
                      </a:r>
                    </a:p>
                  </a:txBody>
                  <a:tcPr/>
                </a:tc>
                <a:tc>
                  <a:txBody>
                    <a:bodyPr/>
                    <a:lstStyle/>
                    <a:p>
                      <a:r>
                        <a:rPr lang="en-US" err="1"/>
                        <a:t>RetinaNet</a:t>
                      </a:r>
                    </a:p>
                    <a:p>
                      <a:pPr lvl="0">
                        <a:buNone/>
                      </a:pPr>
                      <a:r>
                        <a:rPr lang="en-US"/>
                        <a:t>-R50</a:t>
                      </a:r>
                    </a:p>
                    <a:p>
                      <a:pPr lvl="0">
                        <a:buNone/>
                      </a:pPr>
                      <a:r>
                        <a:rPr lang="en-US"/>
                        <a:t>No pretrain</a:t>
                      </a:r>
                    </a:p>
                  </a:txBody>
                  <a:tcPr/>
                </a:tc>
                <a:tc>
                  <a:txBody>
                    <a:bodyPr/>
                    <a:lstStyle/>
                    <a:p>
                      <a:r>
                        <a:rPr lang="en-US"/>
                        <a:t>SSD300</a:t>
                      </a:r>
                    </a:p>
                    <a:p>
                      <a:pPr lvl="0">
                        <a:buNone/>
                      </a:pPr>
                      <a:r>
                        <a:rPr lang="en-US"/>
                        <a:t>-VGG16</a:t>
                      </a:r>
                    </a:p>
                  </a:txBody>
                  <a:tcPr/>
                </a:tc>
                <a:tc>
                  <a:txBody>
                    <a:bodyPr/>
                    <a:lstStyle/>
                    <a:p>
                      <a:r>
                        <a:rPr lang="en-US"/>
                        <a:t>YoLov9c,</a:t>
                      </a:r>
                    </a:p>
                    <a:p>
                      <a:pPr lvl="0">
                        <a:buNone/>
                      </a:pPr>
                      <a:r>
                        <a:rPr lang="en-US" sz="1600" err="1"/>
                        <a:t>NoPretrain</a:t>
                      </a:r>
                    </a:p>
                    <a:p>
                      <a:pPr lvl="0">
                        <a:buNone/>
                      </a:pPr>
                      <a:r>
                        <a:rPr lang="en-US" sz="1600"/>
                        <a:t>Using m version</a:t>
                      </a:r>
                    </a:p>
                  </a:txBody>
                  <a:tcPr/>
                </a:tc>
                <a:tc>
                  <a:txBody>
                    <a:bodyPr/>
                    <a:lstStyle/>
                    <a:p>
                      <a:r>
                        <a:rPr lang="en-US"/>
                        <a:t>YoLov10l</a:t>
                      </a:r>
                    </a:p>
                  </a:txBody>
                  <a:tcPr/>
                </a:tc>
                <a:tc>
                  <a:txBody>
                    <a:bodyPr/>
                    <a:lstStyle/>
                    <a:p>
                      <a:r>
                        <a:rPr lang="en-US"/>
                        <a:t>DETR</a:t>
                      </a:r>
                    </a:p>
                  </a:txBody>
                  <a:tcPr/>
                </a:tc>
                <a:extLst>
                  <a:ext uri="{0D108BD9-81ED-4DB2-BD59-A6C34878D82A}">
                    <a16:rowId xmlns:a16="http://schemas.microsoft.com/office/drawing/2014/main" val="4055513999"/>
                  </a:ext>
                </a:extLst>
              </a:tr>
              <a:tr h="678493">
                <a:tc>
                  <a:txBody>
                    <a:bodyPr/>
                    <a:lstStyle/>
                    <a:p>
                      <a:r>
                        <a:rPr lang="en-US"/>
                        <a:t>MAP(IOU=0.5:0.95)</a:t>
                      </a:r>
                    </a:p>
                  </a:txBody>
                  <a:tcPr/>
                </a:tc>
                <a:tc>
                  <a:txBody>
                    <a:bodyPr/>
                    <a:lstStyle/>
                    <a:p>
                      <a:r>
                        <a:rPr lang="en-US"/>
                        <a:t>17.2%</a:t>
                      </a:r>
                    </a:p>
                  </a:txBody>
                  <a:tcPr/>
                </a:tc>
                <a:tc>
                  <a:txBody>
                    <a:bodyPr/>
                    <a:lstStyle/>
                    <a:p>
                      <a:r>
                        <a:rPr lang="en-US"/>
                        <a:t>18.6%</a:t>
                      </a:r>
                    </a:p>
                  </a:txBody>
                  <a:tcPr/>
                </a:tc>
                <a:tc>
                  <a:txBody>
                    <a:bodyPr/>
                    <a:lstStyle/>
                    <a:p>
                      <a:r>
                        <a:rPr lang="en-US"/>
                        <a:t>25.5%</a:t>
                      </a:r>
                    </a:p>
                    <a:p>
                      <a:pPr lvl="0">
                        <a:buNone/>
                      </a:pPr>
                      <a:r>
                        <a:rPr lang="en-US" sz="1600" err="1"/>
                        <a:t>NoPretrain</a:t>
                      </a:r>
                      <a:r>
                        <a:rPr lang="en-US" sz="1600"/>
                        <a:t>:&lt;1%</a:t>
                      </a:r>
                    </a:p>
                  </a:txBody>
                  <a:tcPr/>
                </a:tc>
                <a:tc>
                  <a:txBody>
                    <a:bodyPr/>
                    <a:lstStyle/>
                    <a:p>
                      <a:r>
                        <a:rPr lang="en-US"/>
                        <a:t>50.8%</a:t>
                      </a:r>
                    </a:p>
                    <a:p>
                      <a:pPr lvl="0">
                        <a:buNone/>
                      </a:pPr>
                      <a:r>
                        <a:rPr lang="en-US" sz="1600" b="0" i="0" u="none" strike="noStrike" noProof="0">
                          <a:solidFill>
                            <a:srgbClr val="800000"/>
                          </a:solidFill>
                          <a:latin typeface="Lato"/>
                        </a:rPr>
                        <a:t>NoPretrain:6.5%</a:t>
                      </a:r>
                      <a:endParaRPr lang="en-US"/>
                    </a:p>
                  </a:txBody>
                  <a:tcPr/>
                </a:tc>
                <a:tc>
                  <a:txBody>
                    <a:bodyPr/>
                    <a:lstStyle/>
                    <a:p>
                      <a:r>
                        <a:rPr lang="en-US"/>
                        <a:t>34.5%</a:t>
                      </a:r>
                    </a:p>
                  </a:txBody>
                  <a:tcPr/>
                </a:tc>
                <a:tc>
                  <a:txBody>
                    <a:bodyPr/>
                    <a:lstStyle/>
                    <a:p>
                      <a:r>
                        <a:rPr lang="en-US"/>
                        <a:t>44.5%</a:t>
                      </a:r>
                    </a:p>
                  </a:txBody>
                  <a:tcPr/>
                </a:tc>
                <a:extLst>
                  <a:ext uri="{0D108BD9-81ED-4DB2-BD59-A6C34878D82A}">
                    <a16:rowId xmlns:a16="http://schemas.microsoft.com/office/drawing/2014/main" val="722449519"/>
                  </a:ext>
                </a:extLst>
              </a:tr>
              <a:tr h="688931">
                <a:tc>
                  <a:txBody>
                    <a:bodyPr/>
                    <a:lstStyle/>
                    <a:p>
                      <a:r>
                        <a:rPr lang="en-US"/>
                        <a:t>MAP(IOU=0.5)</a:t>
                      </a:r>
                    </a:p>
                  </a:txBody>
                  <a:tcPr/>
                </a:tc>
                <a:tc>
                  <a:txBody>
                    <a:bodyPr/>
                    <a:lstStyle/>
                    <a:p>
                      <a:r>
                        <a:rPr lang="en-US"/>
                        <a:t>35.1%</a:t>
                      </a:r>
                    </a:p>
                  </a:txBody>
                  <a:tcPr/>
                </a:tc>
                <a:tc>
                  <a:txBody>
                    <a:bodyPr/>
                    <a:lstStyle/>
                    <a:p>
                      <a:r>
                        <a:rPr lang="en-US"/>
                        <a:t>38.1%</a:t>
                      </a:r>
                    </a:p>
                  </a:txBody>
                  <a:tcPr/>
                </a:tc>
                <a:tc>
                  <a:txBody>
                    <a:bodyPr/>
                    <a:lstStyle/>
                    <a:p>
                      <a:r>
                        <a:rPr lang="en-US"/>
                        <a:t>46.2%</a:t>
                      </a:r>
                    </a:p>
                    <a:p>
                      <a:pPr lvl="0">
                        <a:buNone/>
                      </a:pPr>
                      <a:r>
                        <a:rPr lang="en-US" sz="1600" err="1"/>
                        <a:t>NoPretrain</a:t>
                      </a:r>
                      <a:r>
                        <a:rPr lang="en-US" sz="1600"/>
                        <a:t>:&lt;1%</a:t>
                      </a:r>
                    </a:p>
                  </a:txBody>
                  <a:tcPr/>
                </a:tc>
                <a:tc>
                  <a:txBody>
                    <a:bodyPr/>
                    <a:lstStyle/>
                    <a:p>
                      <a:r>
                        <a:rPr lang="en-US"/>
                        <a:t>69.7%</a:t>
                      </a:r>
                    </a:p>
                    <a:p>
                      <a:pPr lvl="0" algn="l">
                        <a:lnSpc>
                          <a:spcPct val="100000"/>
                        </a:lnSpc>
                        <a:spcBef>
                          <a:spcPts val="0"/>
                        </a:spcBef>
                        <a:spcAft>
                          <a:spcPts val="0"/>
                        </a:spcAft>
                        <a:buNone/>
                      </a:pPr>
                      <a:r>
                        <a:rPr lang="en-US" sz="1600" b="0" i="0" u="none" strike="noStrike" noProof="0">
                          <a:solidFill>
                            <a:srgbClr val="800000"/>
                          </a:solidFill>
                          <a:latin typeface="Lato"/>
                        </a:rPr>
                        <a:t>NoPretrain:13%</a:t>
                      </a:r>
                    </a:p>
                  </a:txBody>
                  <a:tcPr/>
                </a:tc>
                <a:tc>
                  <a:txBody>
                    <a:bodyPr/>
                    <a:lstStyle/>
                    <a:p>
                      <a:r>
                        <a:rPr lang="en-US"/>
                        <a:t>52.3%</a:t>
                      </a:r>
                    </a:p>
                  </a:txBody>
                  <a:tcPr/>
                </a:tc>
                <a:tc>
                  <a:txBody>
                    <a:bodyPr/>
                    <a:lstStyle/>
                    <a:p>
                      <a:r>
                        <a:rPr lang="en-US"/>
                        <a:t>70.3%</a:t>
                      </a:r>
                    </a:p>
                  </a:txBody>
                  <a:tcPr/>
                </a:tc>
                <a:extLst>
                  <a:ext uri="{0D108BD9-81ED-4DB2-BD59-A6C34878D82A}">
                    <a16:rowId xmlns:a16="http://schemas.microsoft.com/office/drawing/2014/main" val="2638631139"/>
                  </a:ext>
                </a:extLst>
              </a:tr>
              <a:tr h="709808">
                <a:tc>
                  <a:txBody>
                    <a:bodyPr/>
                    <a:lstStyle/>
                    <a:p>
                      <a:pPr lvl="0">
                        <a:buNone/>
                      </a:pPr>
                      <a:r>
                        <a:rPr lang="en-US" sz="1800" b="0" i="0" u="none" strike="noStrike" noProof="0">
                          <a:solidFill>
                            <a:srgbClr val="800000"/>
                          </a:solidFill>
                          <a:latin typeface="Lato"/>
                        </a:rPr>
                        <a:t>Training </a:t>
                      </a:r>
                      <a:r>
                        <a:rPr lang="en-US"/>
                        <a:t>Time</a:t>
                      </a:r>
                    </a:p>
                  </a:txBody>
                  <a:tcPr/>
                </a:tc>
                <a:tc>
                  <a:txBody>
                    <a:bodyPr/>
                    <a:lstStyle/>
                    <a:p>
                      <a:pPr lvl="0">
                        <a:buNone/>
                      </a:pPr>
                      <a:r>
                        <a:rPr lang="en-US"/>
                        <a:t>2h15m</a:t>
                      </a:r>
                    </a:p>
                  </a:txBody>
                  <a:tcPr/>
                </a:tc>
                <a:tc>
                  <a:txBody>
                    <a:bodyPr/>
                    <a:lstStyle/>
                    <a:p>
                      <a:pPr lvl="0">
                        <a:buNone/>
                      </a:pPr>
                      <a:r>
                        <a:rPr lang="en-US"/>
                        <a:t>1h7m</a:t>
                      </a:r>
                    </a:p>
                  </a:txBody>
                  <a:tcPr/>
                </a:tc>
                <a:tc>
                  <a:txBody>
                    <a:bodyPr/>
                    <a:lstStyle/>
                    <a:p>
                      <a:pPr lvl="0">
                        <a:buNone/>
                      </a:pPr>
                      <a:r>
                        <a:rPr lang="en-US"/>
                        <a:t>20m</a:t>
                      </a:r>
                    </a:p>
                    <a:p>
                      <a:pPr lvl="0">
                        <a:buNone/>
                      </a:pPr>
                      <a:r>
                        <a:rPr lang="en-US" sz="1600" b="0" i="0" u="none" strike="noStrike" noProof="0">
                          <a:solidFill>
                            <a:srgbClr val="800000"/>
                          </a:solidFill>
                          <a:latin typeface="Lato"/>
                        </a:rPr>
                        <a:t>NoPretrain:12m</a:t>
                      </a:r>
                      <a:endParaRPr lang="en-US"/>
                    </a:p>
                  </a:txBody>
                  <a:tcPr/>
                </a:tc>
                <a:tc>
                  <a:txBody>
                    <a:bodyPr/>
                    <a:lstStyle/>
                    <a:p>
                      <a:pPr lvl="0">
                        <a:buNone/>
                      </a:pPr>
                      <a:r>
                        <a:rPr lang="en-US"/>
                        <a:t>54m</a:t>
                      </a:r>
                    </a:p>
                    <a:p>
                      <a:pPr lvl="0">
                        <a:buNone/>
                      </a:pPr>
                      <a:r>
                        <a:rPr lang="en-US" sz="1600" b="0" i="0" u="none" strike="noStrike" noProof="0">
                          <a:solidFill>
                            <a:srgbClr val="800000"/>
                          </a:solidFill>
                          <a:latin typeface="Lato"/>
                        </a:rPr>
                        <a:t>NoPretrain:</a:t>
                      </a:r>
                      <a:r>
                        <a:rPr lang="en-US"/>
                        <a:t>42m</a:t>
                      </a:r>
                    </a:p>
                  </a:txBody>
                  <a:tcPr/>
                </a:tc>
                <a:tc>
                  <a:txBody>
                    <a:bodyPr/>
                    <a:lstStyle/>
                    <a:p>
                      <a:pPr lvl="0">
                        <a:buNone/>
                      </a:pPr>
                      <a:r>
                        <a:rPr lang="en-US"/>
                        <a:t>50m</a:t>
                      </a:r>
                    </a:p>
                  </a:txBody>
                  <a:tcPr/>
                </a:tc>
                <a:tc>
                  <a:txBody>
                    <a:bodyPr/>
                    <a:lstStyle/>
                    <a:p>
                      <a:pPr lvl="0">
                        <a:buNone/>
                      </a:pPr>
                      <a:r>
                        <a:rPr lang="en-US"/>
                        <a:t>1h30m</a:t>
                      </a:r>
                    </a:p>
                  </a:txBody>
                  <a:tcPr/>
                </a:tc>
                <a:extLst>
                  <a:ext uri="{0D108BD9-81ED-4DB2-BD59-A6C34878D82A}">
                    <a16:rowId xmlns:a16="http://schemas.microsoft.com/office/drawing/2014/main" val="2341494753"/>
                  </a:ext>
                </a:extLst>
              </a:tr>
            </a:tbl>
          </a:graphicData>
        </a:graphic>
      </p:graphicFrame>
    </p:spTree>
    <p:extLst>
      <p:ext uri="{BB962C8B-B14F-4D97-AF65-F5344CB8AC3E}">
        <p14:creationId xmlns:p14="http://schemas.microsoft.com/office/powerpoint/2010/main" val="3132008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4. Teacher-Student Models</a:t>
            </a:r>
            <a:br>
              <a:rPr lang="en-US"/>
            </a:br>
            <a:r>
              <a:rPr lang="en-US" sz="2800">
                <a:ea typeface="Questrial"/>
                <a:cs typeface="Questrial"/>
              </a:rPr>
              <a:t>4.2. Student Model</a:t>
            </a:r>
            <a:endParaRPr lang="en-US" sz="2800" err="1"/>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0515600" cy="4871576"/>
          </a:xfrm>
        </p:spPr>
        <p:txBody>
          <a:bodyPr vert="horz" lIns="91440" tIns="45720" rIns="91440" bIns="45720" rtlCol="0" anchor="t">
            <a:normAutofit/>
          </a:bodyPr>
          <a:lstStyle/>
          <a:p>
            <a:pPr marL="0" indent="0">
              <a:buNone/>
            </a:pPr>
            <a:r>
              <a:rPr lang="en-US" sz="2400">
                <a:ea typeface="Lato"/>
                <a:cs typeface="Lato"/>
              </a:rPr>
              <a:t>We want to see how student model best benefit from the teacher model, we must choose the model basically enough and not having </a:t>
            </a:r>
            <a:r>
              <a:rPr lang="en-US" sz="2400" err="1">
                <a:ea typeface="Lato"/>
                <a:cs typeface="Lato"/>
              </a:rPr>
              <a:t>mAP</a:t>
            </a:r>
            <a:r>
              <a:rPr lang="en-US" sz="2400">
                <a:ea typeface="Lato"/>
                <a:cs typeface="Lato"/>
              </a:rPr>
              <a:t> result too high, especially lower than teacher model(YoLov9) but not too low</a:t>
            </a:r>
          </a:p>
          <a:p>
            <a:pPr marL="0" indent="0">
              <a:buNone/>
            </a:pPr>
            <a:r>
              <a:rPr lang="en-US" sz="2400">
                <a:ea typeface="Lato"/>
                <a:cs typeface="Lato"/>
              </a:rPr>
              <a:t>For candidates for student model:</a:t>
            </a:r>
            <a:endParaRPr lang="en-US" sz="2400"/>
          </a:p>
          <a:p>
            <a:r>
              <a:rPr lang="en-US" sz="2400"/>
              <a:t>We thinking Faster RCNN with R50 backbone no pretrained, Retina with R50 backbone no pretrained, SSD300 for minimize the calculation cost with VGG 16 backbone with pretrained to see the differences between pretrain and no pretrain. </a:t>
            </a:r>
            <a:endParaRPr lang="en-US" sz="2400" err="1"/>
          </a:p>
          <a:p>
            <a:r>
              <a:rPr lang="en-US" sz="2400"/>
              <a:t>We guess pretrain one will not learn much from unlabeled data predicted by YOLOv9 because it has already pretrain on COCO dataset and see all unlabeled data.</a:t>
            </a:r>
            <a:endParaRPr lang="en-US" sz="2400">
              <a:solidFill>
                <a:srgbClr val="800000"/>
              </a:solidFill>
              <a:ea typeface="+mn-lt"/>
              <a:cs typeface="+mn-lt"/>
            </a:endParaRP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4611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5. Unbiased and Efficient Teacher Models</a:t>
            </a:r>
            <a:br>
              <a:rPr lang="en-US"/>
            </a:br>
            <a:r>
              <a:rPr lang="en-US" sz="2800">
                <a:ea typeface="Questrial"/>
                <a:cs typeface="Questrial"/>
              </a:rPr>
              <a:t>5.1. </a:t>
            </a:r>
            <a:r>
              <a:rPr lang="en-US" sz="2800">
                <a:ea typeface="+mj-lt"/>
                <a:cs typeface="+mj-lt"/>
              </a:rPr>
              <a:t>Efficient </a:t>
            </a:r>
            <a:r>
              <a:rPr lang="en-US" sz="2800">
                <a:ea typeface="Questrial"/>
                <a:cs typeface="Questrial"/>
              </a:rPr>
              <a:t>Teacher Model</a:t>
            </a:r>
            <a:endParaRPr lang="en-US" sz="2800" err="1"/>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718505"/>
            <a:ext cx="10515600" cy="4871576"/>
          </a:xfrm>
        </p:spPr>
        <p:txBody>
          <a:bodyPr vert="horz" lIns="91440" tIns="45720" rIns="91440" bIns="45720" rtlCol="0" anchor="t">
            <a:normAutofit/>
          </a:bodyPr>
          <a:lstStyle/>
          <a:p>
            <a:pPr marL="342900" indent="-342900"/>
            <a:r>
              <a:rPr lang="en-US" sz="2400">
                <a:ea typeface="Lato"/>
                <a:cs typeface="Lato"/>
              </a:rPr>
              <a:t>Instead of hard-labeling all dataset, this model reduces the labeling cost by efficiently selecting unlabeled data that are likely to improve the model performance. </a:t>
            </a:r>
            <a:endParaRPr lang="en-US">
              <a:ea typeface="Lato"/>
              <a:cs typeface="Lato"/>
            </a:endParaRPr>
          </a:p>
          <a:p>
            <a:pPr marL="342900" indent="-342900"/>
            <a:r>
              <a:rPr lang="en-US" sz="2400">
                <a:ea typeface="Lato"/>
                <a:cs typeface="Lato"/>
              </a:rPr>
              <a:t>It ensure the quality of labeling by applying confidence threshold where only high-confidence predictions are used as pseudo-labels.</a:t>
            </a:r>
          </a:p>
          <a:p>
            <a:pPr marL="342900" indent="-342900"/>
            <a:r>
              <a:rPr lang="en-US" sz="2400">
                <a:ea typeface="Lato"/>
                <a:cs typeface="Lato"/>
              </a:rPr>
              <a:t>We use YoLov5 because of its open-source framework already been implemented, we know the result might not be so good but we want to test it out and really hoping can apply v9, v10 in this model in the future. Try out with code v8, v9 but did not work out.</a:t>
            </a:r>
          </a:p>
          <a:p>
            <a:pPr marL="342900" indent="-342900"/>
            <a:r>
              <a:rPr lang="en-US" sz="2400">
                <a:solidFill>
                  <a:srgbClr val="800000"/>
                </a:solidFill>
                <a:ea typeface="+mn-lt"/>
                <a:cs typeface="+mn-lt"/>
              </a:rPr>
              <a:t>YoLov5-L: params 46.56M, FLOPs 109.59G</a:t>
            </a:r>
          </a:p>
          <a:p>
            <a:pPr marL="0" indent="0">
              <a:buNone/>
            </a:pPr>
            <a:endParaRPr lang="en-US" sz="2400">
              <a:ea typeface="Lato"/>
              <a:cs typeface="Lato"/>
            </a:endParaRP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24652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838200" y="365125"/>
            <a:ext cx="10515600" cy="1429946"/>
          </a:xfrm>
        </p:spPr>
        <p:txBody>
          <a:bodyPr/>
          <a:lstStyle/>
          <a:p>
            <a:r>
              <a:rPr lang="en-US"/>
              <a:t>5. Unbiased and Efficient Teacher Models</a:t>
            </a:r>
            <a:br>
              <a:rPr lang="en-US"/>
            </a:br>
            <a:r>
              <a:rPr lang="en-US" sz="2800">
                <a:ea typeface="Questrial"/>
                <a:cs typeface="Questrial"/>
              </a:rPr>
              <a:t>5.2. Unbiased Teacher Model v2</a:t>
            </a:r>
            <a:endParaRPr lang="en-US" sz="2800" err="1"/>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718505"/>
            <a:ext cx="6381750" cy="5023976"/>
          </a:xfrm>
        </p:spPr>
        <p:txBody>
          <a:bodyPr vert="horz" lIns="91440" tIns="45720" rIns="91440" bIns="45720" rtlCol="0" anchor="t">
            <a:normAutofit lnSpcReduction="10000"/>
          </a:bodyPr>
          <a:lstStyle/>
          <a:p>
            <a:pPr marL="0" indent="0">
              <a:buNone/>
            </a:pPr>
            <a:r>
              <a:rPr lang="en-US" sz="2400">
                <a:ea typeface="Lato"/>
                <a:cs typeface="Lato"/>
              </a:rPr>
              <a:t>The same characteristic with Efficient Teacher, the more special thing here is that  it ensure the student model produces consistent predictions for the same</a:t>
            </a:r>
            <a:r>
              <a:rPr lang="en-US" sz="2400">
                <a:solidFill>
                  <a:srgbClr val="800000"/>
                </a:solidFill>
                <a:ea typeface="+mn-lt"/>
                <a:cs typeface="+mn-lt"/>
              </a:rPr>
              <a:t> image under different augmentations. We choose FasterRCNN-R50 for inside model.</a:t>
            </a:r>
            <a:endParaRPr lang="en-US"/>
          </a:p>
          <a:p>
            <a:pPr marL="0" indent="0">
              <a:buNone/>
            </a:pPr>
            <a:endParaRPr lang="en-US" sz="2400">
              <a:ea typeface="Lato"/>
              <a:cs typeface="Lato"/>
            </a:endParaRPr>
          </a:p>
          <a:p>
            <a:pPr marL="0" indent="0">
              <a:buNone/>
            </a:pPr>
            <a:r>
              <a:rPr lang="en-US" sz="2400">
                <a:ea typeface="Lato"/>
                <a:cs typeface="Lato"/>
              </a:rPr>
              <a:t>Applying EMA(Exponential Moving Average), a kind of technique and formula used to smooth out the data by giving more weight to recent observations while still considering the historical data, apply to teacher one help stabilize training, the teacher being an average of all past student models</a:t>
            </a:r>
          </a:p>
          <a:p>
            <a:pPr marL="0" indent="0">
              <a:buNone/>
            </a:pPr>
            <a:endParaRPr lang="en-US" sz="2400">
              <a:ea typeface="Lato"/>
              <a:cs typeface="Lato"/>
            </a:endParaRPr>
          </a:p>
          <a:p>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person running on the beach&#10;&#10;Description automatically generated">
            <a:extLst>
              <a:ext uri="{FF2B5EF4-FFF2-40B4-BE49-F238E27FC236}">
                <a16:creationId xmlns:a16="http://schemas.microsoft.com/office/drawing/2014/main" id="{8BC7BE8C-DF7D-1749-FEA8-76E121F9AA58}"/>
              </a:ext>
            </a:extLst>
          </p:cNvPr>
          <p:cNvPicPr>
            <a:picLocks noChangeAspect="1"/>
          </p:cNvPicPr>
          <p:nvPr/>
        </p:nvPicPr>
        <p:blipFill>
          <a:blip r:embed="rId2"/>
          <a:stretch>
            <a:fillRect/>
          </a:stretch>
        </p:blipFill>
        <p:spPr>
          <a:xfrm>
            <a:off x="7219950" y="2162175"/>
            <a:ext cx="4972050" cy="3057525"/>
          </a:xfrm>
          <a:prstGeom prst="rect">
            <a:avLst/>
          </a:prstGeom>
        </p:spPr>
      </p:pic>
    </p:spTree>
    <p:extLst>
      <p:ext uri="{BB962C8B-B14F-4D97-AF65-F5344CB8AC3E}">
        <p14:creationId xmlns:p14="http://schemas.microsoft.com/office/powerpoint/2010/main" val="450471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5DE5-E84C-8DC2-5851-6C6C7F35213F}"/>
              </a:ext>
            </a:extLst>
          </p:cNvPr>
          <p:cNvSpPr>
            <a:spLocks noGrp="1"/>
          </p:cNvSpPr>
          <p:nvPr>
            <p:ph type="title"/>
          </p:nvPr>
        </p:nvSpPr>
        <p:spPr/>
        <p:txBody>
          <a:bodyPr/>
          <a:lstStyle/>
          <a:p>
            <a:r>
              <a:rPr lang="en-US"/>
              <a:t>1. Introduction</a:t>
            </a:r>
          </a:p>
        </p:txBody>
      </p:sp>
      <p:sp>
        <p:nvSpPr>
          <p:cNvPr id="3" name="Content Placeholder 2">
            <a:extLst>
              <a:ext uri="{FF2B5EF4-FFF2-40B4-BE49-F238E27FC236}">
                <a16:creationId xmlns:a16="http://schemas.microsoft.com/office/drawing/2014/main" id="{E410D918-4D20-E570-A834-3467E0031FE6}"/>
              </a:ext>
            </a:extLst>
          </p:cNvPr>
          <p:cNvSpPr>
            <a:spLocks noGrp="1"/>
          </p:cNvSpPr>
          <p:nvPr>
            <p:ph idx="1"/>
          </p:nvPr>
        </p:nvSpPr>
        <p:spPr>
          <a:xfrm>
            <a:off x="838200" y="1721241"/>
            <a:ext cx="10515600" cy="1710677"/>
          </a:xfrm>
        </p:spPr>
        <p:txBody>
          <a:bodyPr>
            <a:normAutofit/>
          </a:bodyPr>
          <a:lstStyle/>
          <a:p>
            <a:pPr marL="0" indent="0">
              <a:buNone/>
            </a:pPr>
            <a:r>
              <a:rPr lang="en-US" sz="2500" b="0" i="0">
                <a:effectLst/>
                <a:highlight>
                  <a:srgbClr val="FFFFFF"/>
                </a:highlight>
              </a:rPr>
              <a:t>Object detection is a computer vision task that involves identifying and locating objects within an image or video frame, rely on supervised learning, where models are trained on labeled datasets with bounding box annotations for objects.</a:t>
            </a:r>
            <a:endParaRPr lang="en-US" sz="2500"/>
          </a:p>
        </p:txBody>
      </p:sp>
      <p:pic>
        <p:nvPicPr>
          <p:cNvPr id="5" name="Picture 4">
            <a:extLst>
              <a:ext uri="{FF2B5EF4-FFF2-40B4-BE49-F238E27FC236}">
                <a16:creationId xmlns:a16="http://schemas.microsoft.com/office/drawing/2014/main" id="{51FF9CDF-2351-D7B4-118D-1218724CF98C}"/>
              </a:ext>
            </a:extLst>
          </p:cNvPr>
          <p:cNvPicPr>
            <a:picLocks noChangeAspect="1"/>
          </p:cNvPicPr>
          <p:nvPr/>
        </p:nvPicPr>
        <p:blipFill>
          <a:blip r:embed="rId2"/>
          <a:stretch>
            <a:fillRect/>
          </a:stretch>
        </p:blipFill>
        <p:spPr>
          <a:xfrm>
            <a:off x="3865140" y="3429000"/>
            <a:ext cx="4461720" cy="2972621"/>
          </a:xfrm>
          <a:prstGeom prst="rect">
            <a:avLst/>
          </a:prstGeom>
        </p:spPr>
      </p:pic>
    </p:spTree>
    <p:extLst>
      <p:ext uri="{BB962C8B-B14F-4D97-AF65-F5344CB8AC3E}">
        <p14:creationId xmlns:p14="http://schemas.microsoft.com/office/powerpoint/2010/main" val="3317737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a:xfrm>
            <a:off x="685800" y="127000"/>
            <a:ext cx="10515600" cy="1429946"/>
          </a:xfrm>
        </p:spPr>
        <p:txBody>
          <a:bodyPr/>
          <a:lstStyle/>
          <a:p>
            <a:r>
              <a:rPr lang="en-US"/>
              <a:t>6 Experiment Result </a:t>
            </a:r>
            <a:br>
              <a:rPr lang="en-US"/>
            </a:br>
            <a:r>
              <a:rPr lang="en-US" sz="2400">
                <a:ea typeface="Questrial"/>
                <a:cs typeface="Questrial"/>
              </a:rPr>
              <a:t>15 epochs</a:t>
            </a:r>
            <a:endParaRPr lang="en-US">
              <a:ea typeface="Questrial"/>
              <a:cs typeface="Questrial"/>
            </a:endParaRP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623255"/>
            <a:ext cx="11105071" cy="4871576"/>
          </a:xfrm>
        </p:spPr>
        <p:txBody>
          <a:bodyPr vert="horz" lIns="91440" tIns="45720" rIns="91440" bIns="45720" rtlCol="0" anchor="t">
            <a:normAutofit/>
          </a:bodyPr>
          <a:lstStyle/>
          <a:p>
            <a:pPr marL="0" indent="0">
              <a:buNone/>
            </a:pPr>
            <a:endParaRPr lang="en-US" sz="2400">
              <a:ea typeface="Lato"/>
              <a:cs typeface="Lato"/>
            </a:endParaRPr>
          </a:p>
          <a:p>
            <a:pPr marL="0" indent="0">
              <a:buNone/>
            </a:pPr>
            <a:endParaRPr lang="en-US" sz="2400">
              <a:ea typeface="Lato"/>
              <a:cs typeface="Lato"/>
            </a:endParaRPr>
          </a:p>
          <a:p>
            <a:pPr marL="0" indent="0">
              <a:buNone/>
            </a:pPr>
            <a:endParaRPr lang="en-US" sz="2400">
              <a:ea typeface="Lato"/>
              <a:cs typeface="Lato"/>
            </a:endParaRPr>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0B3A5B76-A76D-7522-8F92-AF8C63B010F3}"/>
              </a:ext>
            </a:extLst>
          </p:cNvPr>
          <p:cNvGraphicFramePr>
            <a:graphicFrameLocks noGrp="1"/>
          </p:cNvGraphicFramePr>
          <p:nvPr>
            <p:extLst>
              <p:ext uri="{D42A27DB-BD31-4B8C-83A1-F6EECF244321}">
                <p14:modId xmlns:p14="http://schemas.microsoft.com/office/powerpoint/2010/main" val="574894680"/>
              </p:ext>
            </p:extLst>
          </p:nvPr>
        </p:nvGraphicFramePr>
        <p:xfrm>
          <a:off x="838200" y="1552575"/>
          <a:ext cx="10729555" cy="4572000"/>
        </p:xfrm>
        <a:graphic>
          <a:graphicData uri="http://schemas.openxmlformats.org/drawingml/2006/table">
            <a:tbl>
              <a:tblPr firstRow="1" bandRow="1">
                <a:tableStyleId>{5C22544A-7EE6-4342-B048-85BDC9FD1C3A}</a:tableStyleId>
              </a:tblPr>
              <a:tblGrid>
                <a:gridCol w="2235981">
                  <a:extLst>
                    <a:ext uri="{9D8B030D-6E8A-4147-A177-3AD203B41FA5}">
                      <a16:colId xmlns:a16="http://schemas.microsoft.com/office/drawing/2014/main" val="3285175311"/>
                    </a:ext>
                  </a:extLst>
                </a:gridCol>
                <a:gridCol w="1454132">
                  <a:extLst>
                    <a:ext uri="{9D8B030D-6E8A-4147-A177-3AD203B41FA5}">
                      <a16:colId xmlns:a16="http://schemas.microsoft.com/office/drawing/2014/main" val="424824132"/>
                    </a:ext>
                  </a:extLst>
                </a:gridCol>
                <a:gridCol w="1410549">
                  <a:extLst>
                    <a:ext uri="{9D8B030D-6E8A-4147-A177-3AD203B41FA5}">
                      <a16:colId xmlns:a16="http://schemas.microsoft.com/office/drawing/2014/main" val="1978288604"/>
                    </a:ext>
                  </a:extLst>
                </a:gridCol>
                <a:gridCol w="1734454">
                  <a:extLst>
                    <a:ext uri="{9D8B030D-6E8A-4147-A177-3AD203B41FA5}">
                      <a16:colId xmlns:a16="http://schemas.microsoft.com/office/drawing/2014/main" val="1204589661"/>
                    </a:ext>
                  </a:extLst>
                </a:gridCol>
                <a:gridCol w="1377862">
                  <a:extLst>
                    <a:ext uri="{9D8B030D-6E8A-4147-A177-3AD203B41FA5}">
                      <a16:colId xmlns:a16="http://schemas.microsoft.com/office/drawing/2014/main" val="1609036868"/>
                    </a:ext>
                  </a:extLst>
                </a:gridCol>
                <a:gridCol w="1158657">
                  <a:extLst>
                    <a:ext uri="{9D8B030D-6E8A-4147-A177-3AD203B41FA5}">
                      <a16:colId xmlns:a16="http://schemas.microsoft.com/office/drawing/2014/main" val="434090212"/>
                    </a:ext>
                  </a:extLst>
                </a:gridCol>
                <a:gridCol w="1357920">
                  <a:extLst>
                    <a:ext uri="{9D8B030D-6E8A-4147-A177-3AD203B41FA5}">
                      <a16:colId xmlns:a16="http://schemas.microsoft.com/office/drawing/2014/main" val="2363369780"/>
                    </a:ext>
                  </a:extLst>
                </a:gridCol>
              </a:tblGrid>
              <a:tr h="1344145">
                <a:tc>
                  <a:txBody>
                    <a:bodyPr/>
                    <a:lstStyle/>
                    <a:p>
                      <a:endParaRPr lang="en-US"/>
                    </a:p>
                  </a:txBody>
                  <a:tcPr/>
                </a:tc>
                <a:tc>
                  <a:txBody>
                    <a:bodyPr/>
                    <a:lstStyle/>
                    <a:p>
                      <a:r>
                        <a:rPr lang="en-US" err="1"/>
                        <a:t>FasterRCNN</a:t>
                      </a:r>
                    </a:p>
                    <a:p>
                      <a:pPr lvl="0">
                        <a:buNone/>
                      </a:pPr>
                      <a:r>
                        <a:rPr lang="en-US"/>
                        <a:t>-R50</a:t>
                      </a:r>
                    </a:p>
                    <a:p>
                      <a:pPr lvl="0">
                        <a:buNone/>
                      </a:pPr>
                      <a:r>
                        <a:rPr lang="en-US"/>
                        <a:t>No pretrain</a:t>
                      </a:r>
                    </a:p>
                  </a:txBody>
                  <a:tcPr/>
                </a:tc>
                <a:tc>
                  <a:txBody>
                    <a:bodyPr/>
                    <a:lstStyle/>
                    <a:p>
                      <a:r>
                        <a:rPr lang="en-US" err="1"/>
                        <a:t>RetinaNet</a:t>
                      </a:r>
                    </a:p>
                    <a:p>
                      <a:pPr lvl="0">
                        <a:buNone/>
                      </a:pPr>
                      <a:r>
                        <a:rPr lang="en-US"/>
                        <a:t>-R50</a:t>
                      </a:r>
                    </a:p>
                    <a:p>
                      <a:pPr lvl="0">
                        <a:buNone/>
                      </a:pPr>
                      <a:r>
                        <a:rPr lang="en-US"/>
                        <a:t>No pretrain</a:t>
                      </a:r>
                    </a:p>
                  </a:txBody>
                  <a:tcPr/>
                </a:tc>
                <a:tc>
                  <a:txBody>
                    <a:bodyPr/>
                    <a:lstStyle/>
                    <a:p>
                      <a:r>
                        <a:rPr lang="en-US"/>
                        <a:t>SSD300</a:t>
                      </a:r>
                    </a:p>
                    <a:p>
                      <a:pPr lvl="0">
                        <a:buNone/>
                      </a:pPr>
                      <a:r>
                        <a:rPr lang="en-US"/>
                        <a:t>-VGG16</a:t>
                      </a:r>
                    </a:p>
                  </a:txBody>
                  <a:tcPr/>
                </a:tc>
                <a:tc>
                  <a:txBody>
                    <a:bodyPr/>
                    <a:lstStyle/>
                    <a:p>
                      <a:r>
                        <a:rPr lang="en-US"/>
                        <a:t>YoLov9m</a:t>
                      </a:r>
                    </a:p>
                    <a:p>
                      <a:pPr lvl="0">
                        <a:buNone/>
                      </a:pPr>
                      <a:r>
                        <a:rPr lang="en-US" sz="1600" err="1"/>
                        <a:t>NoPretrain</a:t>
                      </a:r>
                      <a:endParaRPr lang="en-US" sz="1600"/>
                    </a:p>
                  </a:txBody>
                  <a:tcPr/>
                </a:tc>
                <a:tc>
                  <a:txBody>
                    <a:bodyPr/>
                    <a:lstStyle/>
                    <a:p>
                      <a:r>
                        <a:rPr lang="en-US"/>
                        <a:t>Efficient Teacher,</a:t>
                      </a:r>
                    </a:p>
                    <a:p>
                      <a:pPr lvl="0">
                        <a:buNone/>
                      </a:pPr>
                      <a:r>
                        <a:rPr lang="en-US"/>
                        <a:t>YoLov5-L</a:t>
                      </a:r>
                    </a:p>
                  </a:txBody>
                  <a:tcPr/>
                </a:tc>
                <a:tc>
                  <a:txBody>
                    <a:bodyPr/>
                    <a:lstStyle/>
                    <a:p>
                      <a:r>
                        <a:rPr lang="en-US"/>
                        <a:t>Unbiased</a:t>
                      </a:r>
                    </a:p>
                    <a:p>
                      <a:pPr lvl="0">
                        <a:buNone/>
                      </a:pPr>
                      <a:r>
                        <a:rPr lang="en-US"/>
                        <a:t>Teacher,</a:t>
                      </a:r>
                    </a:p>
                    <a:p>
                      <a:pPr lvl="0">
                        <a:buNone/>
                      </a:pPr>
                      <a:r>
                        <a:rPr lang="en-US"/>
                        <a:t>Faster</a:t>
                      </a:r>
                    </a:p>
                    <a:p>
                      <a:pPr lvl="0">
                        <a:buNone/>
                      </a:pPr>
                      <a:r>
                        <a:rPr lang="en-US"/>
                        <a:t>RCNN-R50</a:t>
                      </a:r>
                    </a:p>
                    <a:p>
                      <a:pPr lvl="0">
                        <a:buNone/>
                      </a:pPr>
                      <a:r>
                        <a:rPr lang="en-US"/>
                        <a:t>6 epochs</a:t>
                      </a:r>
                    </a:p>
                  </a:txBody>
                  <a:tcPr/>
                </a:tc>
                <a:extLst>
                  <a:ext uri="{0D108BD9-81ED-4DB2-BD59-A6C34878D82A}">
                    <a16:rowId xmlns:a16="http://schemas.microsoft.com/office/drawing/2014/main" val="4055513999"/>
                  </a:ext>
                </a:extLst>
              </a:tr>
              <a:tr h="678493">
                <a:tc>
                  <a:txBody>
                    <a:bodyPr/>
                    <a:lstStyle/>
                    <a:p>
                      <a:r>
                        <a:rPr lang="en-US"/>
                        <a:t>MAP(IOU=0.5:0.95)</a:t>
                      </a:r>
                    </a:p>
                  </a:txBody>
                  <a:tcPr/>
                </a:tc>
                <a:tc>
                  <a:txBody>
                    <a:bodyPr/>
                    <a:lstStyle/>
                    <a:p>
                      <a:r>
                        <a:rPr lang="en-US"/>
                        <a:t>17.2%</a:t>
                      </a:r>
                    </a:p>
                    <a:p>
                      <a:pPr lvl="0">
                        <a:buNone/>
                      </a:pPr>
                      <a:r>
                        <a:rPr lang="en-US"/>
                        <a:t>-&gt; 31.6%</a:t>
                      </a:r>
                    </a:p>
                  </a:txBody>
                  <a:tcPr/>
                </a:tc>
                <a:tc>
                  <a:txBody>
                    <a:bodyPr/>
                    <a:lstStyle/>
                    <a:p>
                      <a:r>
                        <a:rPr lang="en-US"/>
                        <a:t>18.6%</a:t>
                      </a:r>
                    </a:p>
                    <a:p>
                      <a:pPr lvl="0">
                        <a:buNone/>
                      </a:pPr>
                      <a:r>
                        <a:rPr lang="en-US"/>
                        <a:t>-&gt; 34.3%</a:t>
                      </a:r>
                    </a:p>
                  </a:txBody>
                  <a:tcPr/>
                </a:tc>
                <a:tc>
                  <a:txBody>
                    <a:bodyPr/>
                    <a:lstStyle/>
                    <a:p>
                      <a:r>
                        <a:rPr lang="en-US"/>
                        <a:t>25.5%</a:t>
                      </a:r>
                    </a:p>
                    <a:p>
                      <a:pPr lvl="0">
                        <a:buNone/>
                      </a:pPr>
                      <a:r>
                        <a:rPr lang="en-US"/>
                        <a:t>-&gt; 26.7%</a:t>
                      </a:r>
                    </a:p>
                    <a:p>
                      <a:pPr lvl="0">
                        <a:buNone/>
                      </a:pPr>
                      <a:r>
                        <a:rPr lang="en-US" sz="1600" err="1"/>
                        <a:t>NoPretrain</a:t>
                      </a:r>
                      <a:r>
                        <a:rPr lang="en-US" sz="1600"/>
                        <a:t>:&lt;1%</a:t>
                      </a:r>
                    </a:p>
                    <a:p>
                      <a:pPr lvl="0">
                        <a:buNone/>
                      </a:pPr>
                      <a:r>
                        <a:rPr lang="en-US" sz="1600"/>
                        <a:t>-&gt; 1.5%</a:t>
                      </a:r>
                    </a:p>
                  </a:txBody>
                  <a:tcPr/>
                </a:tc>
                <a:tc>
                  <a:txBody>
                    <a:bodyPr/>
                    <a:lstStyle/>
                    <a:p>
                      <a:pPr lvl="0">
                        <a:buNone/>
                      </a:pPr>
                      <a:r>
                        <a:rPr lang="en-US" sz="1800" b="0" i="0" u="none" strike="noStrike" noProof="0">
                          <a:solidFill>
                            <a:srgbClr val="800000"/>
                          </a:solidFill>
                        </a:rPr>
                        <a:t>6.5% </a:t>
                      </a:r>
                    </a:p>
                    <a:p>
                      <a:pPr lvl="0">
                        <a:buNone/>
                      </a:pPr>
                      <a:r>
                        <a:rPr lang="en-US" sz="1800" b="0" i="0" u="none" strike="noStrike" noProof="0">
                          <a:solidFill>
                            <a:srgbClr val="800000"/>
                          </a:solidFill>
                        </a:rPr>
                        <a:t>-&gt; 37.4%</a:t>
                      </a:r>
                    </a:p>
                  </a:txBody>
                  <a:tcPr/>
                </a:tc>
                <a:tc>
                  <a:txBody>
                    <a:bodyPr/>
                    <a:lstStyle/>
                    <a:p>
                      <a:r>
                        <a:rPr lang="en-US"/>
                        <a:t>8.8%</a:t>
                      </a:r>
                    </a:p>
                  </a:txBody>
                  <a:tcPr/>
                </a:tc>
                <a:tc>
                  <a:txBody>
                    <a:bodyPr/>
                    <a:lstStyle/>
                    <a:p>
                      <a:r>
                        <a:rPr lang="en-US"/>
                        <a:t>33.2%</a:t>
                      </a:r>
                    </a:p>
                  </a:txBody>
                  <a:tcPr/>
                </a:tc>
                <a:extLst>
                  <a:ext uri="{0D108BD9-81ED-4DB2-BD59-A6C34878D82A}">
                    <a16:rowId xmlns:a16="http://schemas.microsoft.com/office/drawing/2014/main" val="722449519"/>
                  </a:ext>
                </a:extLst>
              </a:tr>
              <a:tr h="688931">
                <a:tc>
                  <a:txBody>
                    <a:bodyPr/>
                    <a:lstStyle/>
                    <a:p>
                      <a:r>
                        <a:rPr lang="en-US"/>
                        <a:t>MAP(IOU=0.5)</a:t>
                      </a:r>
                    </a:p>
                  </a:txBody>
                  <a:tcPr/>
                </a:tc>
                <a:tc>
                  <a:txBody>
                    <a:bodyPr/>
                    <a:lstStyle/>
                    <a:p>
                      <a:r>
                        <a:rPr lang="en-US"/>
                        <a:t>35.1%</a:t>
                      </a:r>
                    </a:p>
                    <a:p>
                      <a:pPr lvl="0">
                        <a:buNone/>
                      </a:pPr>
                      <a:r>
                        <a:rPr lang="en-US"/>
                        <a:t>-&gt; 50.8%</a:t>
                      </a:r>
                    </a:p>
                  </a:txBody>
                  <a:tcPr/>
                </a:tc>
                <a:tc>
                  <a:txBody>
                    <a:bodyPr/>
                    <a:lstStyle/>
                    <a:p>
                      <a:r>
                        <a:rPr lang="en-US"/>
                        <a:t>38.1%</a:t>
                      </a:r>
                    </a:p>
                    <a:p>
                      <a:pPr lvl="0">
                        <a:buNone/>
                      </a:pPr>
                      <a:r>
                        <a:rPr lang="en-US"/>
                        <a:t>-&gt; 52.4%</a:t>
                      </a:r>
                    </a:p>
                  </a:txBody>
                  <a:tcPr/>
                </a:tc>
                <a:tc>
                  <a:txBody>
                    <a:bodyPr/>
                    <a:lstStyle/>
                    <a:p>
                      <a:r>
                        <a:rPr lang="en-US"/>
                        <a:t>46.2%</a:t>
                      </a:r>
                    </a:p>
                    <a:p>
                      <a:pPr lvl="0">
                        <a:buNone/>
                      </a:pPr>
                      <a:r>
                        <a:rPr lang="en-US"/>
                        <a:t>-&gt; 46.6%</a:t>
                      </a:r>
                    </a:p>
                    <a:p>
                      <a:pPr lvl="0">
                        <a:buNone/>
                      </a:pPr>
                      <a:r>
                        <a:rPr lang="en-US" sz="1600" err="1"/>
                        <a:t>NoPretrain</a:t>
                      </a:r>
                      <a:r>
                        <a:rPr lang="en-US" sz="1600"/>
                        <a:t>:&lt;1%</a:t>
                      </a:r>
                    </a:p>
                    <a:p>
                      <a:pPr lvl="0">
                        <a:buNone/>
                      </a:pPr>
                      <a:r>
                        <a:rPr lang="en-US" sz="1600"/>
                        <a:t>-&gt; 4.1%</a:t>
                      </a:r>
                    </a:p>
                  </a:txBody>
                  <a:tcPr/>
                </a:tc>
                <a:tc>
                  <a:txBody>
                    <a:bodyPr/>
                    <a:lstStyle/>
                    <a:p>
                      <a:r>
                        <a:rPr lang="en-US"/>
                        <a:t>13%</a:t>
                      </a:r>
                    </a:p>
                    <a:p>
                      <a:pPr lvl="0">
                        <a:buNone/>
                      </a:pPr>
                      <a:r>
                        <a:rPr lang="en-US"/>
                        <a:t>-&gt; 54.4%</a:t>
                      </a:r>
                    </a:p>
                  </a:txBody>
                  <a:tcPr/>
                </a:tc>
                <a:tc>
                  <a:txBody>
                    <a:bodyPr/>
                    <a:lstStyle/>
                    <a:p>
                      <a:r>
                        <a:rPr lang="en-US"/>
                        <a:t>19.4%</a:t>
                      </a:r>
                    </a:p>
                  </a:txBody>
                  <a:tcPr/>
                </a:tc>
                <a:tc>
                  <a:txBody>
                    <a:bodyPr/>
                    <a:lstStyle/>
                    <a:p>
                      <a:r>
                        <a:rPr lang="en-US"/>
                        <a:t>57.7%</a:t>
                      </a:r>
                    </a:p>
                  </a:txBody>
                  <a:tcPr/>
                </a:tc>
                <a:extLst>
                  <a:ext uri="{0D108BD9-81ED-4DB2-BD59-A6C34878D82A}">
                    <a16:rowId xmlns:a16="http://schemas.microsoft.com/office/drawing/2014/main" val="2638631139"/>
                  </a:ext>
                </a:extLst>
              </a:tr>
              <a:tr h="709808">
                <a:tc>
                  <a:txBody>
                    <a:bodyPr/>
                    <a:lstStyle/>
                    <a:p>
                      <a:pPr lvl="0">
                        <a:buNone/>
                      </a:pPr>
                      <a:r>
                        <a:rPr lang="en-US"/>
                        <a:t>Training Time</a:t>
                      </a:r>
                    </a:p>
                  </a:txBody>
                  <a:tcPr/>
                </a:tc>
                <a:tc>
                  <a:txBody>
                    <a:bodyPr/>
                    <a:lstStyle/>
                    <a:p>
                      <a:pPr lvl="0">
                        <a:buNone/>
                      </a:pPr>
                      <a:r>
                        <a:rPr lang="en-US"/>
                        <a:t>2h15m</a:t>
                      </a:r>
                    </a:p>
                    <a:p>
                      <a:pPr lvl="0">
                        <a:buNone/>
                      </a:pPr>
                      <a:r>
                        <a:rPr lang="en-US"/>
                        <a:t>-&gt; 9h28m</a:t>
                      </a:r>
                    </a:p>
                  </a:txBody>
                  <a:tcPr/>
                </a:tc>
                <a:tc>
                  <a:txBody>
                    <a:bodyPr/>
                    <a:lstStyle/>
                    <a:p>
                      <a:pPr lvl="0">
                        <a:buNone/>
                      </a:pPr>
                      <a:r>
                        <a:rPr lang="en-US"/>
                        <a:t>1h7m</a:t>
                      </a:r>
                    </a:p>
                    <a:p>
                      <a:pPr lvl="0">
                        <a:buNone/>
                      </a:pPr>
                      <a:r>
                        <a:rPr lang="en-US"/>
                        <a:t>-&gt; 9h9m</a:t>
                      </a:r>
                    </a:p>
                  </a:txBody>
                  <a:tcPr/>
                </a:tc>
                <a:tc>
                  <a:txBody>
                    <a:bodyPr/>
                    <a:lstStyle/>
                    <a:p>
                      <a:pPr lvl="0">
                        <a:buNone/>
                      </a:pPr>
                      <a:r>
                        <a:rPr lang="en-US"/>
                        <a:t>20m -&gt; 1h40m</a:t>
                      </a:r>
                    </a:p>
                    <a:p>
                      <a:pPr lvl="0">
                        <a:buNone/>
                      </a:pPr>
                      <a:r>
                        <a:rPr lang="en-US" sz="1600" b="0" i="0" u="none" strike="noStrike" noProof="0">
                          <a:solidFill>
                            <a:srgbClr val="800000"/>
                          </a:solidFill>
                          <a:latin typeface="Lato"/>
                        </a:rPr>
                        <a:t>NoPretrain:12m</a:t>
                      </a:r>
                    </a:p>
                    <a:p>
                      <a:pPr lvl="0">
                        <a:buNone/>
                      </a:pPr>
                      <a:r>
                        <a:rPr lang="en-US" sz="1600" b="0" i="0" u="none" strike="noStrike" noProof="0">
                          <a:solidFill>
                            <a:srgbClr val="800000"/>
                          </a:solidFill>
                          <a:latin typeface="Lato"/>
                        </a:rPr>
                        <a:t>-&gt; 1h40m</a:t>
                      </a:r>
                    </a:p>
                  </a:txBody>
                  <a:tcPr/>
                </a:tc>
                <a:tc>
                  <a:txBody>
                    <a:bodyPr/>
                    <a:lstStyle/>
                    <a:p>
                      <a:pPr lvl="0">
                        <a:buNone/>
                      </a:pPr>
                      <a:r>
                        <a:rPr lang="en-US"/>
                        <a:t>42m </a:t>
                      </a:r>
                    </a:p>
                    <a:p>
                      <a:pPr lvl="0">
                        <a:buNone/>
                      </a:pPr>
                      <a:r>
                        <a:rPr lang="en-US"/>
                        <a:t>-&gt; 5h10m</a:t>
                      </a:r>
                    </a:p>
                  </a:txBody>
                  <a:tcPr/>
                </a:tc>
                <a:tc>
                  <a:txBody>
                    <a:bodyPr/>
                    <a:lstStyle/>
                    <a:p>
                      <a:pPr lvl="0">
                        <a:buNone/>
                      </a:pPr>
                      <a:r>
                        <a:rPr lang="en-US"/>
                        <a:t>4h50m</a:t>
                      </a:r>
                    </a:p>
                  </a:txBody>
                  <a:tcPr/>
                </a:tc>
                <a:tc>
                  <a:txBody>
                    <a:bodyPr/>
                    <a:lstStyle/>
                    <a:p>
                      <a:pPr lvl="0">
                        <a:buNone/>
                      </a:pPr>
                      <a:r>
                        <a:rPr lang="en-US"/>
                        <a:t>11h30m</a:t>
                      </a:r>
                    </a:p>
                  </a:txBody>
                  <a:tcPr/>
                </a:tc>
                <a:extLst>
                  <a:ext uri="{0D108BD9-81ED-4DB2-BD59-A6C34878D82A}">
                    <a16:rowId xmlns:a16="http://schemas.microsoft.com/office/drawing/2014/main" val="2341494753"/>
                  </a:ext>
                </a:extLst>
              </a:tr>
            </a:tbl>
          </a:graphicData>
        </a:graphic>
      </p:graphicFrame>
    </p:spTree>
    <p:extLst>
      <p:ext uri="{BB962C8B-B14F-4D97-AF65-F5344CB8AC3E}">
        <p14:creationId xmlns:p14="http://schemas.microsoft.com/office/powerpoint/2010/main" val="1094066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26AF-B929-EEFE-2E96-B927A3604733}"/>
              </a:ext>
            </a:extLst>
          </p:cNvPr>
          <p:cNvSpPr>
            <a:spLocks noGrp="1"/>
          </p:cNvSpPr>
          <p:nvPr>
            <p:ph type="title"/>
          </p:nvPr>
        </p:nvSpPr>
        <p:spPr/>
        <p:txBody>
          <a:bodyPr/>
          <a:lstStyle/>
          <a:p>
            <a:r>
              <a:rPr lang="en-US" b="1">
                <a:cs typeface="Segoe UI"/>
              </a:rPr>
              <a:t>Conclusion and improvement</a:t>
            </a:r>
          </a:p>
        </p:txBody>
      </p:sp>
      <p:sp>
        <p:nvSpPr>
          <p:cNvPr id="3" name="Content Placeholder 2">
            <a:extLst>
              <a:ext uri="{FF2B5EF4-FFF2-40B4-BE49-F238E27FC236}">
                <a16:creationId xmlns:a16="http://schemas.microsoft.com/office/drawing/2014/main" id="{4A9776CD-3684-F12D-8662-6465B07863E0}"/>
              </a:ext>
            </a:extLst>
          </p:cNvPr>
          <p:cNvSpPr>
            <a:spLocks noGrp="1"/>
          </p:cNvSpPr>
          <p:nvPr>
            <p:ph sz="half" idx="1"/>
          </p:nvPr>
        </p:nvSpPr>
        <p:spPr>
          <a:xfrm>
            <a:off x="1160080" y="1469315"/>
            <a:ext cx="9871840" cy="4905744"/>
          </a:xfrm>
        </p:spPr>
        <p:txBody>
          <a:bodyPr vert="horz" lIns="91440" tIns="45720" rIns="91440" bIns="45720" rtlCol="0" anchor="t">
            <a:normAutofit fontScale="92500" lnSpcReduction="10000"/>
          </a:bodyPr>
          <a:lstStyle/>
          <a:p>
            <a:r>
              <a:rPr lang="en-US">
                <a:latin typeface="Segoe UI "/>
                <a:cs typeface="Segoe UI"/>
              </a:rPr>
              <a:t>Student-Teacher Model is most important model in semi-supervised object detection problem, most of other turn around it and we can all see how good it is</a:t>
            </a:r>
          </a:p>
          <a:p>
            <a:r>
              <a:rPr lang="en-US">
                <a:ea typeface="Lato"/>
                <a:cs typeface="Lato"/>
              </a:rPr>
              <a:t>Unbiased Teacher v2 is better than normal Teacher-Student Model though it teach by model its self which is FasterRCNN-R50, if we can apply to YoLov9 or like that, sure that the accuracy will improve</a:t>
            </a:r>
          </a:p>
          <a:p>
            <a:r>
              <a:rPr lang="en-US">
                <a:latin typeface="Segoe UI "/>
                <a:cs typeface="Segoe UI"/>
              </a:rPr>
              <a:t>Further we can do is that </a:t>
            </a:r>
            <a:r>
              <a:rPr lang="en-US">
                <a:latin typeface="Segoe UI "/>
                <a:ea typeface="+mn-lt"/>
                <a:cs typeface="Segoe UI"/>
              </a:rPr>
              <a:t>u</a:t>
            </a:r>
            <a:r>
              <a:rPr lang="en-US">
                <a:ea typeface="+mn-lt"/>
                <a:cs typeface="+mn-lt"/>
              </a:rPr>
              <a:t>sing more Data augmentation method, GAN if possible then it may improve a little accuracy, not too much because we think newest model like YoLov9 already data augmentation good enough</a:t>
            </a:r>
          </a:p>
          <a:p>
            <a:r>
              <a:rPr lang="en-US">
                <a:latin typeface="Lato"/>
                <a:ea typeface="Lato"/>
                <a:cs typeface="Lato"/>
              </a:rPr>
              <a:t>Do YoLov9, v10 or other robust model for efficient teacher model might help it compare with others semi-supervised model</a:t>
            </a:r>
          </a:p>
          <a:p>
            <a:pPr marL="0" indent="0">
              <a:buNone/>
            </a:pPr>
            <a:endParaRPr lang="en-US">
              <a:latin typeface="Segoe UI "/>
              <a:cs typeface="Segoe UI"/>
            </a:endParaRPr>
          </a:p>
          <a:p>
            <a:pPr marL="0" indent="0">
              <a:buNone/>
            </a:pPr>
            <a:endParaRPr lang="en-US">
              <a:latin typeface="Segoe UI "/>
              <a:cs typeface="Segoe UI"/>
            </a:endParaRPr>
          </a:p>
        </p:txBody>
      </p:sp>
    </p:spTree>
    <p:extLst>
      <p:ext uri="{BB962C8B-B14F-4D97-AF65-F5344CB8AC3E}">
        <p14:creationId xmlns:p14="http://schemas.microsoft.com/office/powerpoint/2010/main" val="3937671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AA3F-05C0-BA65-780C-E74573044033}"/>
              </a:ext>
            </a:extLst>
          </p:cNvPr>
          <p:cNvSpPr>
            <a:spLocks noGrp="1"/>
          </p:cNvSpPr>
          <p:nvPr>
            <p:ph type="ctrTitle"/>
          </p:nvPr>
        </p:nvSpPr>
        <p:spPr/>
        <p:txBody>
          <a:bodyPr/>
          <a:lstStyle/>
          <a:p>
            <a:r>
              <a:rPr lang="en-US" b="1">
                <a:ea typeface="Questrial"/>
                <a:cs typeface="Segoe UI"/>
              </a:rPr>
              <a:t>Inference</a:t>
            </a:r>
            <a:br>
              <a:rPr lang="en-US" b="1">
                <a:ea typeface="Questrial"/>
                <a:cs typeface="Segoe UI"/>
              </a:rPr>
            </a:br>
            <a:r>
              <a:rPr lang="en-US" sz="2000" b="1">
                <a:ea typeface="Questrial"/>
                <a:cs typeface="Segoe UI"/>
              </a:rPr>
              <a:t>SSD and Retina </a:t>
            </a:r>
          </a:p>
        </p:txBody>
      </p:sp>
      <p:sp>
        <p:nvSpPr>
          <p:cNvPr id="3" name="Subtitle 2">
            <a:extLst>
              <a:ext uri="{FF2B5EF4-FFF2-40B4-BE49-F238E27FC236}">
                <a16:creationId xmlns:a16="http://schemas.microsoft.com/office/drawing/2014/main" id="{4E18B6CD-4A0E-A538-907E-5119284DEBF9}"/>
              </a:ext>
            </a:extLst>
          </p:cNvPr>
          <p:cNvSpPr>
            <a:spLocks noGrp="1"/>
          </p:cNvSpPr>
          <p:nvPr>
            <p:ph type="subTitle" idx="1"/>
          </p:nvPr>
        </p:nvSpPr>
        <p:spPr>
          <a:xfrm>
            <a:off x="1523999" y="3602038"/>
            <a:ext cx="9305365" cy="1655762"/>
          </a:xfrm>
        </p:spPr>
        <p:txBody>
          <a:bodyPr/>
          <a:lstStyle/>
          <a:p>
            <a:r>
              <a:rPr lang="en-US">
                <a:ea typeface="Lato"/>
                <a:cs typeface="Lato"/>
                <a:hlinkClick r:id="rId2"/>
              </a:rPr>
              <a:t>Click here</a:t>
            </a:r>
            <a:endParaRPr lang="en-US">
              <a:ea typeface="Lato"/>
              <a:cs typeface="Lato"/>
            </a:endParaRPr>
          </a:p>
        </p:txBody>
      </p:sp>
    </p:spTree>
    <p:extLst>
      <p:ext uri="{BB962C8B-B14F-4D97-AF65-F5344CB8AC3E}">
        <p14:creationId xmlns:p14="http://schemas.microsoft.com/office/powerpoint/2010/main" val="3943390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ea typeface="Questrial"/>
                <a:cs typeface="Questrial"/>
              </a:rPr>
              <a:t>6. Team Assignment</a:t>
            </a:r>
            <a:endParaRPr lang="en-US"/>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pPr marL="0" indent="0">
              <a:buNone/>
            </a:pPr>
            <a:endParaRPr lang="en-US" sz="2400">
              <a:ea typeface="Lato"/>
              <a:cs typeface="Lato"/>
            </a:endParaRPr>
          </a:p>
          <a:p>
            <a:pPr marL="342900" indent="-342900">
              <a:buFont typeface="Calibri" panose="020B0604020202020204" pitchFamily="34" charset="0"/>
              <a:buChar char="-"/>
            </a:pPr>
            <a:endParaRPr lang="en-US" sz="2400">
              <a:ea typeface="Lato"/>
              <a:cs typeface="Lato"/>
            </a:endParaRPr>
          </a:p>
          <a:p>
            <a:pPr>
              <a:buFont typeface="Calibri" panose="020B0604020202020204" pitchFamily="34" charset="0"/>
              <a:buChar char="-"/>
            </a:pPr>
            <a:endParaRPr lang="en-US" sz="2400">
              <a:ea typeface="Lato"/>
              <a:cs typeface="Lato"/>
            </a:endParaRPr>
          </a:p>
          <a:p>
            <a:pPr marL="0" indent="0">
              <a:buNone/>
            </a:pPr>
            <a:endParaRPr lang="en-US" sz="24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31B2427D-D082-C4C7-0777-1E61F7712B26}"/>
              </a:ext>
            </a:extLst>
          </p:cNvPr>
          <p:cNvGraphicFramePr>
            <a:graphicFrameLocks noGrp="1"/>
          </p:cNvGraphicFramePr>
          <p:nvPr>
            <p:extLst>
              <p:ext uri="{D42A27DB-BD31-4B8C-83A1-F6EECF244321}">
                <p14:modId xmlns:p14="http://schemas.microsoft.com/office/powerpoint/2010/main" val="2197987466"/>
              </p:ext>
            </p:extLst>
          </p:nvPr>
        </p:nvGraphicFramePr>
        <p:xfrm>
          <a:off x="840105" y="2093976"/>
          <a:ext cx="10423401" cy="3468990"/>
        </p:xfrm>
        <a:graphic>
          <a:graphicData uri="http://schemas.openxmlformats.org/drawingml/2006/table">
            <a:tbl>
              <a:tblPr firstRow="1" bandRow="1">
                <a:tableStyleId>{2D5ABB26-0587-4C30-8999-92F81FD0307C}</a:tableStyleId>
              </a:tblPr>
              <a:tblGrid>
                <a:gridCol w="2954054">
                  <a:extLst>
                    <a:ext uri="{9D8B030D-6E8A-4147-A177-3AD203B41FA5}">
                      <a16:colId xmlns:a16="http://schemas.microsoft.com/office/drawing/2014/main" val="2613527772"/>
                    </a:ext>
                  </a:extLst>
                </a:gridCol>
                <a:gridCol w="7469347">
                  <a:extLst>
                    <a:ext uri="{9D8B030D-6E8A-4147-A177-3AD203B41FA5}">
                      <a16:colId xmlns:a16="http://schemas.microsoft.com/office/drawing/2014/main" val="3251886811"/>
                    </a:ext>
                  </a:extLst>
                </a:gridCol>
              </a:tblGrid>
              <a:tr h="693798">
                <a:tc>
                  <a:txBody>
                    <a:bodyPr/>
                    <a:lstStyle/>
                    <a:p>
                      <a:r>
                        <a:rPr lang="en-US"/>
                        <a:t>Pham Quang Trung</a:t>
                      </a:r>
                    </a:p>
                  </a:txBody>
                  <a:tcPr/>
                </a:tc>
                <a:tc>
                  <a:txBody>
                    <a:bodyPr/>
                    <a:lstStyle/>
                    <a:p>
                      <a:r>
                        <a:rPr lang="en-US"/>
                        <a:t>Study problem, split dataset, data cleaning, inference, report</a:t>
                      </a:r>
                    </a:p>
                  </a:txBody>
                  <a:tcPr/>
                </a:tc>
                <a:extLst>
                  <a:ext uri="{0D108BD9-81ED-4DB2-BD59-A6C34878D82A}">
                    <a16:rowId xmlns:a16="http://schemas.microsoft.com/office/drawing/2014/main" val="46217953"/>
                  </a:ext>
                </a:extLst>
              </a:tr>
              <a:tr h="693798">
                <a:tc>
                  <a:txBody>
                    <a:bodyPr/>
                    <a:lstStyle/>
                    <a:p>
                      <a:r>
                        <a:rPr lang="en-US"/>
                        <a:t>Tran Duong Chinh</a:t>
                      </a:r>
                    </a:p>
                  </a:txBody>
                  <a:tcPr/>
                </a:tc>
                <a:tc>
                  <a:txBody>
                    <a:bodyPr/>
                    <a:lstStyle/>
                    <a:p>
                      <a:r>
                        <a:rPr lang="en-US"/>
                        <a:t>Data augmentation, preprocessing, DETR model</a:t>
                      </a:r>
                    </a:p>
                  </a:txBody>
                  <a:tcPr/>
                </a:tc>
                <a:extLst>
                  <a:ext uri="{0D108BD9-81ED-4DB2-BD59-A6C34878D82A}">
                    <a16:rowId xmlns:a16="http://schemas.microsoft.com/office/drawing/2014/main" val="1450637128"/>
                  </a:ext>
                </a:extLst>
              </a:tr>
              <a:tr h="693798">
                <a:tc>
                  <a:txBody>
                    <a:bodyPr/>
                    <a:lstStyle/>
                    <a:p>
                      <a:r>
                        <a:rPr lang="en-US"/>
                        <a:t>Nguyen Viet Minh</a:t>
                      </a:r>
                    </a:p>
                  </a:txBody>
                  <a:tcPr/>
                </a:tc>
                <a:tc>
                  <a:txBody>
                    <a:bodyPr/>
                    <a:lstStyle/>
                    <a:p>
                      <a:r>
                        <a:rPr lang="en-US"/>
                        <a:t>FasterRCNN-R50, RetinaNet-R50 models, Teacher-Student Model, Slide</a:t>
                      </a:r>
                    </a:p>
                  </a:txBody>
                  <a:tcPr/>
                </a:tc>
                <a:extLst>
                  <a:ext uri="{0D108BD9-81ED-4DB2-BD59-A6C34878D82A}">
                    <a16:rowId xmlns:a16="http://schemas.microsoft.com/office/drawing/2014/main" val="3689467030"/>
                  </a:ext>
                </a:extLst>
              </a:tr>
              <a:tr h="693798">
                <a:tc>
                  <a:txBody>
                    <a:bodyPr/>
                    <a:lstStyle/>
                    <a:p>
                      <a:r>
                        <a:rPr lang="en-US"/>
                        <a:t>Phan Duc Hung</a:t>
                      </a:r>
                    </a:p>
                  </a:txBody>
                  <a:tcPr/>
                </a:tc>
                <a:tc>
                  <a:txBody>
                    <a:bodyPr/>
                    <a:lstStyle/>
                    <a:p>
                      <a:r>
                        <a:rPr lang="en-US"/>
                        <a:t>YoLov9-C,-M, v10-L Models, SSD300-VGG16 model</a:t>
                      </a:r>
                    </a:p>
                  </a:txBody>
                  <a:tcPr/>
                </a:tc>
                <a:extLst>
                  <a:ext uri="{0D108BD9-81ED-4DB2-BD59-A6C34878D82A}">
                    <a16:rowId xmlns:a16="http://schemas.microsoft.com/office/drawing/2014/main" val="3592660093"/>
                  </a:ext>
                </a:extLst>
              </a:tr>
              <a:tr h="693798">
                <a:tc>
                  <a:txBody>
                    <a:bodyPr/>
                    <a:lstStyle/>
                    <a:p>
                      <a:r>
                        <a:rPr lang="en-US"/>
                        <a:t>Truong Gia Bach</a:t>
                      </a:r>
                    </a:p>
                  </a:txBody>
                  <a:tcPr/>
                </a:tc>
                <a:tc>
                  <a:txBody>
                    <a:bodyPr/>
                    <a:lstStyle/>
                    <a:p>
                      <a:r>
                        <a:rPr lang="en-US"/>
                        <a:t>Unbiased Teacher Model, Efficient Teacher Model</a:t>
                      </a:r>
                    </a:p>
                  </a:txBody>
                  <a:tcPr/>
                </a:tc>
                <a:extLst>
                  <a:ext uri="{0D108BD9-81ED-4DB2-BD59-A6C34878D82A}">
                    <a16:rowId xmlns:a16="http://schemas.microsoft.com/office/drawing/2014/main" val="10935752"/>
                  </a:ext>
                </a:extLst>
              </a:tr>
            </a:tbl>
          </a:graphicData>
        </a:graphic>
      </p:graphicFrame>
    </p:spTree>
    <p:extLst>
      <p:ext uri="{BB962C8B-B14F-4D97-AF65-F5344CB8AC3E}">
        <p14:creationId xmlns:p14="http://schemas.microsoft.com/office/powerpoint/2010/main" val="33339787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3A065E-D214-C910-1A0F-69BBFD2C355C}"/>
              </a:ext>
            </a:extLst>
          </p:cNvPr>
          <p:cNvSpPr>
            <a:spLocks noGrp="1"/>
          </p:cNvSpPr>
          <p:nvPr>
            <p:ph idx="4294967295"/>
          </p:nvPr>
        </p:nvSpPr>
        <p:spPr>
          <a:xfrm>
            <a:off x="0" y="1382713"/>
            <a:ext cx="10515600" cy="5110162"/>
          </a:xfrm>
        </p:spPr>
        <p:txBody>
          <a:bodyPr vert="horz" lIns="91440" tIns="45720" rIns="91440" bIns="45720" rtlCol="0" anchor="t">
            <a:normAutofit/>
          </a:bodyPr>
          <a:lstStyle/>
          <a:p>
            <a:pPr marL="0" indent="0">
              <a:buNone/>
            </a:pPr>
            <a:endParaRPr lang="en-US" sz="2400">
              <a:ea typeface="Lato"/>
              <a:cs typeface="Lato"/>
            </a:endParaRPr>
          </a:p>
          <a:p>
            <a:pPr marL="342900" indent="-342900">
              <a:buFont typeface="Calibri" panose="020B0604020202020204" pitchFamily="34" charset="0"/>
              <a:buChar char="-"/>
            </a:pPr>
            <a:endParaRPr lang="en-US" sz="2400">
              <a:ea typeface="Lato"/>
              <a:cs typeface="Lato"/>
            </a:endParaRPr>
          </a:p>
          <a:p>
            <a:pPr>
              <a:buFont typeface="Calibri" panose="020B0604020202020204" pitchFamily="34" charset="0"/>
              <a:buChar char="-"/>
            </a:pPr>
            <a:endParaRPr lang="en-US" sz="2400">
              <a:ea typeface="Lato"/>
              <a:cs typeface="Lato"/>
            </a:endParaRPr>
          </a:p>
          <a:p>
            <a:pPr marL="0" indent="0">
              <a:buNone/>
            </a:pPr>
            <a:endParaRPr lang="en-US" sz="24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Hình ảnh 4">
            <a:extLst>
              <a:ext uri="{FF2B5EF4-FFF2-40B4-BE49-F238E27FC236}">
                <a16:creationId xmlns:a16="http://schemas.microsoft.com/office/drawing/2014/main" id="{1B8E09A9-092D-F099-9B07-60EDD97C9C13}"/>
              </a:ext>
            </a:extLst>
          </p:cNvPr>
          <p:cNvPicPr>
            <a:picLocks noChangeAspect="1"/>
          </p:cNvPicPr>
          <p:nvPr/>
        </p:nvPicPr>
        <p:blipFill>
          <a:blip r:embed="rId2"/>
          <a:stretch>
            <a:fillRect/>
          </a:stretch>
        </p:blipFill>
        <p:spPr>
          <a:xfrm>
            <a:off x="4775" y="-1087"/>
            <a:ext cx="12182451" cy="6856543"/>
          </a:xfrm>
          <a:prstGeom prst="rect">
            <a:avLst/>
          </a:prstGeom>
        </p:spPr>
      </p:pic>
    </p:spTree>
    <p:extLst>
      <p:ext uri="{BB962C8B-B14F-4D97-AF65-F5344CB8AC3E}">
        <p14:creationId xmlns:p14="http://schemas.microsoft.com/office/powerpoint/2010/main" val="2069040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5DE5-E84C-8DC2-5851-6C6C7F35213F}"/>
              </a:ext>
            </a:extLst>
          </p:cNvPr>
          <p:cNvSpPr>
            <a:spLocks noGrp="1"/>
          </p:cNvSpPr>
          <p:nvPr>
            <p:ph type="title"/>
          </p:nvPr>
        </p:nvSpPr>
        <p:spPr/>
        <p:txBody>
          <a:bodyPr/>
          <a:lstStyle/>
          <a:p>
            <a:r>
              <a:rPr lang="en-US"/>
              <a:t>1. Introduction</a:t>
            </a:r>
          </a:p>
        </p:txBody>
      </p:sp>
      <p:sp>
        <p:nvSpPr>
          <p:cNvPr id="3" name="Content Placeholder 2">
            <a:extLst>
              <a:ext uri="{FF2B5EF4-FFF2-40B4-BE49-F238E27FC236}">
                <a16:creationId xmlns:a16="http://schemas.microsoft.com/office/drawing/2014/main" id="{E410D918-4D20-E570-A834-3467E0031FE6}"/>
              </a:ext>
            </a:extLst>
          </p:cNvPr>
          <p:cNvSpPr>
            <a:spLocks noGrp="1"/>
          </p:cNvSpPr>
          <p:nvPr>
            <p:ph idx="1"/>
          </p:nvPr>
        </p:nvSpPr>
        <p:spPr>
          <a:xfrm>
            <a:off x="838200" y="1721241"/>
            <a:ext cx="10515600" cy="1710677"/>
          </a:xfrm>
        </p:spPr>
        <p:txBody>
          <a:bodyPr>
            <a:normAutofit lnSpcReduction="10000"/>
          </a:bodyPr>
          <a:lstStyle/>
          <a:p>
            <a:pPr algn="l"/>
            <a:r>
              <a:rPr lang="en-US" sz="2400" b="0" i="0">
                <a:effectLst/>
                <a:highlight>
                  <a:srgbClr val="FFFFFF"/>
                </a:highlight>
              </a:rPr>
              <a:t>Semi-supervised object detection is introduced to extend the traditional supervised approach by leveraging both labeled and unlabeled data during training. </a:t>
            </a:r>
          </a:p>
          <a:p>
            <a:pPr algn="l"/>
            <a:r>
              <a:rPr lang="en-US" sz="2400" b="0" i="0">
                <a:effectLst/>
                <a:highlight>
                  <a:srgbClr val="FFFFFF"/>
                </a:highlight>
              </a:rPr>
              <a:t>Particularly useful in scenarios where obtaining labeled data is expensive or time-consuming.</a:t>
            </a:r>
          </a:p>
        </p:txBody>
      </p:sp>
      <p:pic>
        <p:nvPicPr>
          <p:cNvPr id="1026" name="Picture 2" descr="Unbiased Teacher for Semi-Supervised Object Detection">
            <a:extLst>
              <a:ext uri="{FF2B5EF4-FFF2-40B4-BE49-F238E27FC236}">
                <a16:creationId xmlns:a16="http://schemas.microsoft.com/office/drawing/2014/main" id="{781E214D-9965-ED7F-2E3A-8C3A08720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903" b="10009"/>
          <a:stretch/>
        </p:blipFill>
        <p:spPr bwMode="auto">
          <a:xfrm>
            <a:off x="3590730" y="3139297"/>
            <a:ext cx="5010539" cy="322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655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5DE5-E84C-8DC2-5851-6C6C7F35213F}"/>
              </a:ext>
            </a:extLst>
          </p:cNvPr>
          <p:cNvSpPr>
            <a:spLocks noGrp="1"/>
          </p:cNvSpPr>
          <p:nvPr>
            <p:ph type="title"/>
          </p:nvPr>
        </p:nvSpPr>
        <p:spPr/>
        <p:txBody>
          <a:bodyPr/>
          <a:lstStyle/>
          <a:p>
            <a:r>
              <a:rPr lang="en-US"/>
              <a:t>1. Introduction</a:t>
            </a:r>
          </a:p>
        </p:txBody>
      </p:sp>
      <p:sp>
        <p:nvSpPr>
          <p:cNvPr id="3" name="Content Placeholder 2">
            <a:extLst>
              <a:ext uri="{FF2B5EF4-FFF2-40B4-BE49-F238E27FC236}">
                <a16:creationId xmlns:a16="http://schemas.microsoft.com/office/drawing/2014/main" id="{E410D918-4D20-E570-A834-3467E0031FE6}"/>
              </a:ext>
            </a:extLst>
          </p:cNvPr>
          <p:cNvSpPr>
            <a:spLocks noGrp="1"/>
          </p:cNvSpPr>
          <p:nvPr>
            <p:ph idx="1"/>
          </p:nvPr>
        </p:nvSpPr>
        <p:spPr>
          <a:xfrm>
            <a:off x="838200" y="1687080"/>
            <a:ext cx="10515600" cy="1710677"/>
          </a:xfrm>
        </p:spPr>
        <p:txBody>
          <a:bodyPr vert="horz" lIns="91440" tIns="45720" rIns="91440" bIns="45720" rtlCol="0" anchor="t">
            <a:normAutofit/>
          </a:bodyPr>
          <a:lstStyle/>
          <a:p>
            <a:pPr marL="0" indent="0">
              <a:buNone/>
            </a:pPr>
            <a:r>
              <a:rPr lang="en-US" sz="2400">
                <a:highlight>
                  <a:srgbClr val="FFFFFF"/>
                </a:highlight>
                <a:ea typeface="Lato"/>
                <a:cs typeface="Lato"/>
              </a:rPr>
              <a:t>We know that through definition here that if we want our semi-supervised object detection to work best, we must maximize the performance, result of supervised task through labeled dataset. Thinking about label data as </a:t>
            </a:r>
            <a:r>
              <a:rPr lang="en-US" sz="2400" err="1">
                <a:highlight>
                  <a:srgbClr val="FFFFFF"/>
                </a:highlight>
                <a:ea typeface="Lato"/>
                <a:cs typeface="Lato"/>
              </a:rPr>
              <a:t>unlabel</a:t>
            </a:r>
            <a:r>
              <a:rPr lang="en-US" sz="2400">
                <a:highlight>
                  <a:srgbClr val="FFFFFF"/>
                </a:highlight>
                <a:ea typeface="Lato"/>
                <a:cs typeface="Lato"/>
              </a:rPr>
              <a:t> data with highest confidence score</a:t>
            </a:r>
            <a:endParaRPr lang="en-US" sz="2400" b="0" i="0">
              <a:effectLst/>
              <a:highlight>
                <a:srgbClr val="FFFFFF"/>
              </a:highlight>
            </a:endParaRPr>
          </a:p>
        </p:txBody>
      </p:sp>
      <p:pic>
        <p:nvPicPr>
          <p:cNvPr id="4" name="Picture 3" descr="Open-Set Semi-Supervised Object Detection">
            <a:extLst>
              <a:ext uri="{FF2B5EF4-FFF2-40B4-BE49-F238E27FC236}">
                <a16:creationId xmlns:a16="http://schemas.microsoft.com/office/drawing/2014/main" id="{13497DA2-2D50-8A58-2699-083D22FB53E7}"/>
              </a:ext>
            </a:extLst>
          </p:cNvPr>
          <p:cNvPicPr>
            <a:picLocks noChangeAspect="1"/>
          </p:cNvPicPr>
          <p:nvPr/>
        </p:nvPicPr>
        <p:blipFill>
          <a:blip r:embed="rId2"/>
          <a:stretch>
            <a:fillRect/>
          </a:stretch>
        </p:blipFill>
        <p:spPr>
          <a:xfrm>
            <a:off x="2037429" y="3426067"/>
            <a:ext cx="8432102" cy="2681019"/>
          </a:xfrm>
          <a:prstGeom prst="rect">
            <a:avLst/>
          </a:prstGeom>
        </p:spPr>
      </p:pic>
    </p:spTree>
    <p:extLst>
      <p:ext uri="{BB962C8B-B14F-4D97-AF65-F5344CB8AC3E}">
        <p14:creationId xmlns:p14="http://schemas.microsoft.com/office/powerpoint/2010/main" val="1348255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2. Dataset</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r>
              <a:rPr lang="en-US" sz="2300"/>
              <a:t>The famous dataset COCO (Common Objects In Context) has been taken as a standard benchmark for semi-supervised object detection task. We take version 2017 which contains 90 different objects and 860000 annotations for unique object</a:t>
            </a:r>
          </a:p>
          <a:p>
            <a:pPr marL="0" indent="0">
              <a:buNone/>
            </a:pPr>
            <a:endParaRPr lang="en-US" sz="2000"/>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Some qualitative examples of our object detection results on MS-COCO... |  Download Scientific Diagram">
            <a:extLst>
              <a:ext uri="{FF2B5EF4-FFF2-40B4-BE49-F238E27FC236}">
                <a16:creationId xmlns:a16="http://schemas.microsoft.com/office/drawing/2014/main" id="{04CE6C87-CCD5-E9DD-C03C-5721D86CC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589" y="2483255"/>
            <a:ext cx="5878955" cy="3751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861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2. Dataset</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r>
              <a:rPr lang="en-US" sz="2300">
                <a:ea typeface="Lato"/>
                <a:cs typeface="Lato"/>
              </a:rPr>
              <a:t>Because of hardware and machine limitation, we split the COCO dataset only take the label from 2 to 9 which is vehicle </a:t>
            </a:r>
            <a:r>
              <a:rPr lang="en-US" sz="2300" err="1">
                <a:ea typeface="Lato"/>
                <a:cs typeface="Lato"/>
              </a:rPr>
              <a:t>category_id</a:t>
            </a:r>
            <a:endParaRPr lang="en-US" sz="2300">
              <a:ea typeface="Lato"/>
              <a:cs typeface="Lato"/>
            </a:endParaRPr>
          </a:p>
          <a:p>
            <a:r>
              <a:rPr lang="en-US" sz="2300">
                <a:ea typeface="Lato"/>
                <a:cs typeface="Lato"/>
              </a:rPr>
              <a:t>In Semi-Supervised Object Detection, we use 10% as labeled data, 90% as unlabeled data and 5% of unlabeled data being </a:t>
            </a:r>
            <a:r>
              <a:rPr lang="en-US" sz="2300">
                <a:ea typeface="+mn-lt"/>
                <a:cs typeface="+mn-lt"/>
              </a:rPr>
              <a:t>split</a:t>
            </a:r>
            <a:r>
              <a:rPr lang="en-US" sz="2300">
                <a:ea typeface="Lato"/>
                <a:cs typeface="Lato"/>
              </a:rPr>
              <a:t> for validation, evaluation step. Divide by .</a:t>
            </a:r>
            <a:r>
              <a:rPr lang="en-US" sz="2300" err="1">
                <a:ea typeface="Lato"/>
                <a:cs typeface="Lato"/>
              </a:rPr>
              <a:t>json</a:t>
            </a:r>
            <a:r>
              <a:rPr lang="en-US" sz="2300">
                <a:ea typeface="Lato"/>
                <a:cs typeface="Lato"/>
              </a:rPr>
              <a:t> file: annotation</a:t>
            </a:r>
          </a:p>
          <a:p>
            <a:r>
              <a:rPr lang="en-US" sz="2300">
                <a:ea typeface="Lato"/>
                <a:cs typeface="Lato"/>
              </a:rPr>
              <a:t>118287 images minimize to 27358 images</a:t>
            </a:r>
          </a:p>
          <a:p>
            <a:pPr marL="0" indent="0">
              <a:buNone/>
            </a:pPr>
            <a:endParaRPr lang="en-US" sz="2000">
              <a:ea typeface="Lato"/>
              <a:cs typeface="Lato"/>
            </a:endParaRPr>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screenshot of a computer code&#10;&#10;Description automatically generated">
            <a:extLst>
              <a:ext uri="{FF2B5EF4-FFF2-40B4-BE49-F238E27FC236}">
                <a16:creationId xmlns:a16="http://schemas.microsoft.com/office/drawing/2014/main" id="{B34727ED-FAE0-09D2-8557-B279FE522177}"/>
              </a:ext>
            </a:extLst>
          </p:cNvPr>
          <p:cNvPicPr>
            <a:picLocks noChangeAspect="1"/>
          </p:cNvPicPr>
          <p:nvPr/>
        </p:nvPicPr>
        <p:blipFill>
          <a:blip r:embed="rId2"/>
          <a:stretch>
            <a:fillRect/>
          </a:stretch>
        </p:blipFill>
        <p:spPr>
          <a:xfrm>
            <a:off x="972052" y="3942852"/>
            <a:ext cx="6412553" cy="2190751"/>
          </a:xfrm>
          <a:prstGeom prst="rect">
            <a:avLst/>
          </a:prstGeom>
        </p:spPr>
      </p:pic>
      <p:pic>
        <p:nvPicPr>
          <p:cNvPr id="7" name="Picture 6" descr="A person standing next to a train&#10;&#10;Description automatically generated">
            <a:extLst>
              <a:ext uri="{FF2B5EF4-FFF2-40B4-BE49-F238E27FC236}">
                <a16:creationId xmlns:a16="http://schemas.microsoft.com/office/drawing/2014/main" id="{B273E3D9-92EB-8708-7D23-DA8B19E116B3}"/>
              </a:ext>
            </a:extLst>
          </p:cNvPr>
          <p:cNvPicPr>
            <a:picLocks noChangeAspect="1"/>
          </p:cNvPicPr>
          <p:nvPr/>
        </p:nvPicPr>
        <p:blipFill>
          <a:blip r:embed="rId3"/>
          <a:stretch>
            <a:fillRect/>
          </a:stretch>
        </p:blipFill>
        <p:spPr>
          <a:xfrm>
            <a:off x="7871978" y="3065879"/>
            <a:ext cx="2041510" cy="3072473"/>
          </a:xfrm>
          <a:prstGeom prst="rect">
            <a:avLst/>
          </a:prstGeom>
        </p:spPr>
      </p:pic>
    </p:spTree>
    <p:extLst>
      <p:ext uri="{BB962C8B-B14F-4D97-AF65-F5344CB8AC3E}">
        <p14:creationId xmlns:p14="http://schemas.microsoft.com/office/powerpoint/2010/main" val="1361578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2. Dataset</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r>
              <a:rPr lang="en-US" sz="2300">
                <a:ea typeface="Lato"/>
                <a:cs typeface="Lato"/>
              </a:rPr>
              <a:t>We also thinking about data distribution problem, for balancing the dataset when we divide by randomly pick for label, </a:t>
            </a:r>
            <a:r>
              <a:rPr lang="en-US" sz="2300" err="1">
                <a:ea typeface="Lato"/>
                <a:cs typeface="Lato"/>
              </a:rPr>
              <a:t>unlabel</a:t>
            </a:r>
            <a:r>
              <a:rPr lang="en-US" sz="2300">
                <a:ea typeface="Lato"/>
                <a:cs typeface="Lato"/>
              </a:rPr>
              <a:t>, valid .</a:t>
            </a:r>
            <a:r>
              <a:rPr lang="en-US" sz="2300" err="1">
                <a:ea typeface="Lato"/>
                <a:cs typeface="Lato"/>
              </a:rPr>
              <a:t>json</a:t>
            </a:r>
            <a:r>
              <a:rPr lang="en-US" sz="2300">
                <a:ea typeface="Lato"/>
                <a:cs typeface="Lato"/>
              </a:rPr>
              <a:t> file.</a:t>
            </a:r>
          </a:p>
          <a:p>
            <a:r>
              <a:rPr lang="en-US" sz="2300">
                <a:ea typeface="Lato"/>
                <a:cs typeface="Lato"/>
              </a:rPr>
              <a:t>Beside of balance, we must make sure that all classes categories must be in all the 3 divided files for model training and testing problem</a:t>
            </a:r>
          </a:p>
          <a:p>
            <a:r>
              <a:rPr lang="en-US" sz="2300">
                <a:ea typeface="+mn-lt"/>
                <a:cs typeface="+mn-lt"/>
              </a:rPr>
              <a:t>The result show that there is no need of manually balance, or no need of stratified sampling</a:t>
            </a:r>
          </a:p>
          <a:p>
            <a:pPr marL="0" indent="0">
              <a:buNone/>
            </a:pPr>
            <a:endParaRPr lang="en-US" sz="2000"/>
          </a:p>
        </p:txBody>
      </p:sp>
      <p:sp>
        <p:nvSpPr>
          <p:cNvPr id="4" name="AutoShape 2" descr="COCO Dataset: All You Need to Know to Get Started">
            <a:extLst>
              <a:ext uri="{FF2B5EF4-FFF2-40B4-BE49-F238E27FC236}">
                <a16:creationId xmlns:a16="http://schemas.microsoft.com/office/drawing/2014/main" id="{3DAB3A07-F562-8653-46C5-40938AD53CAC}"/>
              </a:ext>
            </a:extLst>
          </p:cNvPr>
          <p:cNvSpPr>
            <a:spLocks noChangeAspect="1" noChangeArrowheads="1"/>
          </p:cNvSpPr>
          <p:nvPr/>
        </p:nvSpPr>
        <p:spPr bwMode="auto">
          <a:xfrm>
            <a:off x="5943599" y="3276599"/>
            <a:ext cx="1931437" cy="1931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29E717F-7318-A5E5-A504-4FA175EF1DF0}"/>
              </a:ext>
            </a:extLst>
          </p:cNvPr>
          <p:cNvPicPr>
            <a:picLocks noChangeAspect="1"/>
          </p:cNvPicPr>
          <p:nvPr/>
        </p:nvPicPr>
        <p:blipFill>
          <a:blip r:embed="rId2"/>
          <a:stretch>
            <a:fillRect/>
          </a:stretch>
        </p:blipFill>
        <p:spPr>
          <a:xfrm>
            <a:off x="965078" y="3938162"/>
            <a:ext cx="10264746" cy="1643566"/>
          </a:xfrm>
          <a:prstGeom prst="rect">
            <a:avLst/>
          </a:prstGeom>
        </p:spPr>
      </p:pic>
    </p:spTree>
    <p:extLst>
      <p:ext uri="{BB962C8B-B14F-4D97-AF65-F5344CB8AC3E}">
        <p14:creationId xmlns:p14="http://schemas.microsoft.com/office/powerpoint/2010/main" val="24858584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62C8-7617-4189-FFD2-DCAAD31F04E0}"/>
              </a:ext>
            </a:extLst>
          </p:cNvPr>
          <p:cNvSpPr>
            <a:spLocks noGrp="1"/>
          </p:cNvSpPr>
          <p:nvPr>
            <p:ph type="title"/>
          </p:nvPr>
        </p:nvSpPr>
        <p:spPr/>
        <p:txBody>
          <a:bodyPr/>
          <a:lstStyle/>
          <a:p>
            <a:r>
              <a:rPr lang="en-US"/>
              <a:t>3. Data Augmentation and Preprocessing</a:t>
            </a:r>
          </a:p>
        </p:txBody>
      </p:sp>
      <p:sp>
        <p:nvSpPr>
          <p:cNvPr id="3" name="Content Placeholder 2">
            <a:extLst>
              <a:ext uri="{FF2B5EF4-FFF2-40B4-BE49-F238E27FC236}">
                <a16:creationId xmlns:a16="http://schemas.microsoft.com/office/drawing/2014/main" id="{C53A065E-D214-C910-1A0F-69BBFD2C355C}"/>
              </a:ext>
            </a:extLst>
          </p:cNvPr>
          <p:cNvSpPr>
            <a:spLocks noGrp="1"/>
          </p:cNvSpPr>
          <p:nvPr>
            <p:ph idx="1"/>
          </p:nvPr>
        </p:nvSpPr>
        <p:spPr>
          <a:xfrm>
            <a:off x="838200" y="1383173"/>
            <a:ext cx="10515600" cy="5109701"/>
          </a:xfrm>
        </p:spPr>
        <p:txBody>
          <a:bodyPr vert="horz" lIns="91440" tIns="45720" rIns="91440" bIns="45720" rtlCol="0" anchor="t">
            <a:normAutofit/>
          </a:bodyPr>
          <a:lstStyle/>
          <a:p>
            <a:pPr marL="0" indent="0">
              <a:buNone/>
            </a:pPr>
            <a:r>
              <a:rPr lang="en-US" sz="2400">
                <a:ea typeface="Lato"/>
                <a:cs typeface="Lato"/>
              </a:rPr>
              <a:t>For different models, we might have different data processing ways but we will summarize all here and go more details in each model in part 4</a:t>
            </a:r>
          </a:p>
          <a:p>
            <a:pPr marL="0" indent="0">
              <a:buNone/>
            </a:pPr>
            <a:endParaRPr lang="en-US" sz="2400">
              <a:solidFill>
                <a:srgbClr val="800000"/>
              </a:solidFill>
              <a:ea typeface="+mn-lt"/>
              <a:cs typeface="+mn-lt"/>
            </a:endParaRPr>
          </a:p>
          <a:p>
            <a:r>
              <a:rPr lang="en-US" sz="2400">
                <a:solidFill>
                  <a:srgbClr val="800000"/>
                </a:solidFill>
                <a:ea typeface="+mn-lt"/>
                <a:cs typeface="+mn-lt"/>
              </a:rPr>
              <a:t>Data augmentation: </a:t>
            </a:r>
            <a:r>
              <a:rPr lang="en-US" sz="2400" err="1">
                <a:solidFill>
                  <a:srgbClr val="800000"/>
                </a:solidFill>
                <a:ea typeface="+mn-lt"/>
                <a:cs typeface="+mn-lt"/>
              </a:rPr>
              <a:t>RandomHorizontalFlip</a:t>
            </a:r>
            <a:r>
              <a:rPr lang="en-US" sz="2400">
                <a:solidFill>
                  <a:srgbClr val="800000"/>
                </a:solidFill>
                <a:ea typeface="+mn-lt"/>
                <a:cs typeface="+mn-lt"/>
              </a:rPr>
              <a:t>, Blur, </a:t>
            </a:r>
            <a:r>
              <a:rPr lang="en-US" sz="2400" err="1">
                <a:solidFill>
                  <a:srgbClr val="800000"/>
                </a:solidFill>
                <a:ea typeface="+mn-lt"/>
                <a:cs typeface="+mn-lt"/>
              </a:rPr>
              <a:t>MedianBlur</a:t>
            </a:r>
            <a:r>
              <a:rPr lang="en-US" sz="2400">
                <a:solidFill>
                  <a:srgbClr val="800000"/>
                </a:solidFill>
                <a:ea typeface="+mn-lt"/>
                <a:cs typeface="+mn-lt"/>
              </a:rPr>
              <a:t>, </a:t>
            </a:r>
            <a:r>
              <a:rPr lang="en-US" sz="2400" err="1">
                <a:solidFill>
                  <a:srgbClr val="800000"/>
                </a:solidFill>
                <a:ea typeface="+mn-lt"/>
                <a:cs typeface="+mn-lt"/>
              </a:rPr>
              <a:t>ToGray</a:t>
            </a:r>
            <a:r>
              <a:rPr lang="en-US" sz="2400">
                <a:solidFill>
                  <a:srgbClr val="800000"/>
                </a:solidFill>
                <a:ea typeface="+mn-lt"/>
                <a:cs typeface="+mn-lt"/>
              </a:rPr>
              <a:t>, CLAHE(enhance Contrast using Adaptive Histogram </a:t>
            </a:r>
            <a:r>
              <a:rPr lang="en-US" sz="2400" err="1">
                <a:solidFill>
                  <a:srgbClr val="800000"/>
                </a:solidFill>
                <a:ea typeface="+mn-lt"/>
                <a:cs typeface="+mn-lt"/>
              </a:rPr>
              <a:t>Equaliztion</a:t>
            </a:r>
            <a:r>
              <a:rPr lang="en-US" sz="2400">
                <a:solidFill>
                  <a:srgbClr val="800000"/>
                </a:solidFill>
                <a:ea typeface="+mn-lt"/>
                <a:cs typeface="+mn-lt"/>
              </a:rPr>
              <a:t>) , </a:t>
            </a:r>
            <a:r>
              <a:rPr lang="en-US" sz="2400" err="1">
                <a:solidFill>
                  <a:srgbClr val="800000"/>
                </a:solidFill>
                <a:ea typeface="+mn-lt"/>
                <a:cs typeface="+mn-lt"/>
              </a:rPr>
              <a:t>RandomSizeCrop</a:t>
            </a:r>
            <a:r>
              <a:rPr lang="en-US" sz="2400">
                <a:solidFill>
                  <a:srgbClr val="800000"/>
                </a:solidFill>
                <a:ea typeface="+mn-lt"/>
                <a:cs typeface="+mn-lt"/>
              </a:rPr>
              <a:t>, </a:t>
            </a:r>
            <a:r>
              <a:rPr lang="en-US" sz="2400" err="1">
                <a:solidFill>
                  <a:srgbClr val="800000"/>
                </a:solidFill>
                <a:ea typeface="+mn-lt"/>
                <a:cs typeface="+mn-lt"/>
              </a:rPr>
              <a:t>RandomPad</a:t>
            </a:r>
            <a:r>
              <a:rPr lang="en-US" sz="2400">
                <a:solidFill>
                  <a:srgbClr val="800000"/>
                </a:solidFill>
                <a:ea typeface="+mn-lt"/>
                <a:cs typeface="+mn-lt"/>
              </a:rPr>
              <a:t>, </a:t>
            </a:r>
            <a:r>
              <a:rPr lang="en-US" sz="2400" err="1">
                <a:solidFill>
                  <a:srgbClr val="800000"/>
                </a:solidFill>
                <a:ea typeface="+mn-lt"/>
                <a:cs typeface="+mn-lt"/>
              </a:rPr>
              <a:t>RandomErasing</a:t>
            </a:r>
            <a:r>
              <a:rPr lang="en-US" sz="2400">
                <a:solidFill>
                  <a:srgbClr val="800000"/>
                </a:solidFill>
                <a:ea typeface="+mn-lt"/>
                <a:cs typeface="+mn-lt"/>
              </a:rPr>
              <a:t>, </a:t>
            </a:r>
            <a:r>
              <a:rPr lang="en-US" sz="2400" err="1">
                <a:solidFill>
                  <a:srgbClr val="800000"/>
                </a:solidFill>
                <a:ea typeface="+mn-lt"/>
                <a:cs typeface="+mn-lt"/>
              </a:rPr>
              <a:t>RandomVerticalFlip</a:t>
            </a:r>
            <a:endParaRPr lang="en-US" sz="1100" err="1">
              <a:solidFill>
                <a:srgbClr val="0000FF"/>
              </a:solidFill>
              <a:latin typeface="Consolas"/>
              <a:ea typeface="+mn-lt"/>
              <a:cs typeface="+mn-lt"/>
            </a:endParaRPr>
          </a:p>
          <a:p>
            <a:endParaRPr lang="en-US" sz="2400">
              <a:ea typeface="Lato"/>
              <a:cs typeface="Lato"/>
            </a:endParaRPr>
          </a:p>
          <a:p>
            <a:r>
              <a:rPr lang="en-US" sz="2400">
                <a:ea typeface="Lato"/>
                <a:cs typeface="Lato"/>
              </a:rPr>
              <a:t>Data preprocessing: Image resizing(640, 640) and normalization</a:t>
            </a:r>
          </a:p>
          <a:p>
            <a:endParaRPr lang="en-US" sz="2400"/>
          </a:p>
          <a:p>
            <a:pPr marL="0" indent="0">
              <a:buNone/>
            </a:pPr>
            <a:endParaRPr lang="en-US" sz="2400"/>
          </a:p>
        </p:txBody>
      </p:sp>
      <p:sp>
        <p:nvSpPr>
          <p:cNvPr id="5" name="AutoShape 4" descr="COCO Dataset: All You Need to Know to Get Started">
            <a:extLst>
              <a:ext uri="{FF2B5EF4-FFF2-40B4-BE49-F238E27FC236}">
                <a16:creationId xmlns:a16="http://schemas.microsoft.com/office/drawing/2014/main" id="{2444713F-509D-8ACA-0489-7C677EE9E9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05264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1">
      <a:dk1>
        <a:srgbClr val="800000"/>
      </a:dk1>
      <a:lt1>
        <a:srgbClr val="FFFFFF"/>
      </a:lt1>
      <a:dk2>
        <a:srgbClr val="800000"/>
      </a:dk2>
      <a:lt2>
        <a:srgbClr val="FFFFFF"/>
      </a:lt2>
      <a:accent1>
        <a:srgbClr val="993300"/>
      </a:accent1>
      <a:accent2>
        <a:srgbClr val="993300"/>
      </a:accent2>
      <a:accent3>
        <a:srgbClr val="993300"/>
      </a:accent3>
      <a:accent4>
        <a:srgbClr val="993300"/>
      </a:accent4>
      <a:accent5>
        <a:srgbClr val="993300"/>
      </a:accent5>
      <a:accent6>
        <a:srgbClr val="993300"/>
      </a:accent6>
      <a:hlink>
        <a:srgbClr val="00B0F0"/>
      </a:hlink>
      <a:folHlink>
        <a:srgbClr val="00B0F0"/>
      </a:folHlink>
    </a:clrScheme>
    <a:fontScheme name="Custom 2">
      <a:majorFont>
        <a:latin typeface="Questrial"/>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6AD9C3C0A18A4CB4E623A847940151" ma:contentTypeVersion="17" ma:contentTypeDescription="Create a new document." ma:contentTypeScope="" ma:versionID="d75c3c78195d756f8fbed7073548b0c6">
  <xsd:schema xmlns:xsd="http://www.w3.org/2001/XMLSchema" xmlns:xs="http://www.w3.org/2001/XMLSchema" xmlns:p="http://schemas.microsoft.com/office/2006/metadata/properties" xmlns:ns3="d75950b8-cc20-4b12-94f0-0f10ff6a63e2" xmlns:ns4="9324405d-ea1e-43bc-a33f-0db1eb5beaf5" targetNamespace="http://schemas.microsoft.com/office/2006/metadata/properties" ma:root="true" ma:fieldsID="27f733978bb987f66c0dd68d049d880c" ns3:_="" ns4:_="">
    <xsd:import namespace="d75950b8-cc20-4b12-94f0-0f10ff6a63e2"/>
    <xsd:import namespace="9324405d-ea1e-43bc-a33f-0db1eb5beaf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element ref="ns3:_activity" minOccurs="0"/>
                <xsd:element ref="ns3:MediaLengthInSeconds"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5950b8-cc20-4b12-94f0-0f10ff6a63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324405d-ea1e-43bc-a33f-0db1eb5beaf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75950b8-cc20-4b12-94f0-0f10ff6a63e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DFB185-E79A-4795-8C50-A3B9CB3371FB}">
  <ds:schemaRefs>
    <ds:schemaRef ds:uri="9324405d-ea1e-43bc-a33f-0db1eb5beaf5"/>
    <ds:schemaRef ds:uri="d75950b8-cc20-4b12-94f0-0f10ff6a63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A7BB20C-235D-46CA-A2AE-3FA86B04667A}">
  <ds:schemaRefs>
    <ds:schemaRef ds:uri="9324405d-ea1e-43bc-a33f-0db1eb5beaf5"/>
    <ds:schemaRef ds:uri="d75950b8-cc20-4b12-94f0-0f10ff6a63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CBECC37-AE61-4F8C-A0EE-B4EF8E1786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Semi-Supervised Object Detection</vt:lpstr>
      <vt:lpstr>PowerPoint Presentation</vt:lpstr>
      <vt:lpstr>1. Introduction</vt:lpstr>
      <vt:lpstr>1. Introduction</vt:lpstr>
      <vt:lpstr>1. Introduction</vt:lpstr>
      <vt:lpstr>2. Dataset</vt:lpstr>
      <vt:lpstr>2. Dataset</vt:lpstr>
      <vt:lpstr>2. Dataset</vt:lpstr>
      <vt:lpstr>3. Data Augmentation and Preprocessing</vt:lpstr>
      <vt:lpstr>3. Data Augmentation and Preprocessing</vt:lpstr>
      <vt:lpstr>3. Data Augmentation and Preprocessing</vt:lpstr>
      <vt:lpstr>Model Evaluation </vt:lpstr>
      <vt:lpstr>Pseudo-Labeling</vt:lpstr>
      <vt:lpstr>4. Teacher-Student Models 4.1. Teacher Model</vt:lpstr>
      <vt:lpstr>4.1 Teacher Model 4.1.1. Faster RCNN-R50</vt:lpstr>
      <vt:lpstr>4.1 Teacher Model 4.1.2. RetinaNet-R50</vt:lpstr>
      <vt:lpstr>4.1 Teacher Model 4.1.2. RetinaNet-R50</vt:lpstr>
      <vt:lpstr>4.1 Teacher Model Small Discusstion about FasterRCNN and Retina</vt:lpstr>
      <vt:lpstr>4.1 Teacher Model Choosing NMS and Score threshlod for FasterRCNN and Retina</vt:lpstr>
      <vt:lpstr>4.1 Teacher Model 4.1.3. SSD300-VGG16</vt:lpstr>
      <vt:lpstr>4.1 Teacher Model 4.1.4. YoLov9,v10</vt:lpstr>
      <vt:lpstr>4.1 Teacher Model 4.1.4. YoLov9,v10</vt:lpstr>
      <vt:lpstr>4.1 Teacher Model 4.1.4. YoLov9,v10</vt:lpstr>
      <vt:lpstr>4.1 Teacher Model 4.1.4. YoLov9,v10</vt:lpstr>
      <vt:lpstr>4.1 Teacher Model 4.1.5. DETR</vt:lpstr>
      <vt:lpstr>4.1 Teacher Model 4.1.6 Choosing teacher Model(15 epochs)</vt:lpstr>
      <vt:lpstr>4. Teacher-Student Models 4.2. Student Model</vt:lpstr>
      <vt:lpstr>5. Unbiased and Efficient Teacher Models 5.1. Efficient Teacher Model</vt:lpstr>
      <vt:lpstr>5. Unbiased and Efficient Teacher Models 5.2. Unbiased Teacher Model v2</vt:lpstr>
      <vt:lpstr>6 Experiment Result  15 epochs</vt:lpstr>
      <vt:lpstr>Conclusion and improvement</vt:lpstr>
      <vt:lpstr>Inference SSD and Retina </vt:lpstr>
      <vt:lpstr>6. Team Assignment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Algoritms for Solving Sudoku</dc:title>
  <dc:creator>Tran Duong Chinh 20210122</dc:creator>
  <cp:revision>88</cp:revision>
  <dcterms:created xsi:type="dcterms:W3CDTF">2023-02-12T06:05:02Z</dcterms:created>
  <dcterms:modified xsi:type="dcterms:W3CDTF">2024-06-19T22:30:48Z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0x0101001D6AD9C3C0A18A4CB4E623A847940151</vt:lpwstr>
  </property>
</Properties>
</file>